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256" r:id="rId3"/>
    <p:sldId id="257" r:id="rId4"/>
    <p:sldId id="270" r:id="rId5"/>
    <p:sldId id="260" r:id="rId6"/>
    <p:sldId id="280" r:id="rId7"/>
    <p:sldId id="293" r:id="rId8"/>
    <p:sldId id="286" r:id="rId9"/>
    <p:sldId id="287" r:id="rId10"/>
    <p:sldId id="285" r:id="rId11"/>
    <p:sldId id="284" r:id="rId12"/>
    <p:sldId id="294" r:id="rId13"/>
    <p:sldId id="288" r:id="rId14"/>
    <p:sldId id="267" r:id="rId15"/>
    <p:sldId id="290" r:id="rId16"/>
  </p:sldIdLst>
  <p:sldSz cx="9144000" cy="6858000" type="screen4x3"/>
  <p:notesSz cx="6669088" cy="9802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88">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nhouse, Stephanie (HSS - DHP Public Health)" initials="SB" lastIdx="6" clrIdx="0"/>
  <p:cmAuthor id="1" name="Casey, Julie (HSS - DHP Public Health)" initials="CJ(-DP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94628" autoAdjust="0"/>
  </p:normalViewPr>
  <p:slideViewPr>
    <p:cSldViewPr>
      <p:cViewPr varScale="1">
        <p:scale>
          <a:sx n="103" d="100"/>
          <a:sy n="103" d="100"/>
        </p:scale>
        <p:origin x="62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7" d="100"/>
          <a:sy n="77" d="100"/>
        </p:scale>
        <p:origin x="-2220" y="-96"/>
      </p:cViewPr>
      <p:guideLst>
        <p:guide orient="horz" pos="3088"/>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0538"/>
          </a:xfrm>
          <a:prstGeom prst="rect">
            <a:avLst/>
          </a:prstGeom>
        </p:spPr>
        <p:txBody>
          <a:bodyPr vert="horz" lIns="91434" tIns="45716" rIns="91434" bIns="45716"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0538"/>
          </a:xfrm>
          <a:prstGeom prst="rect">
            <a:avLst/>
          </a:prstGeom>
        </p:spPr>
        <p:txBody>
          <a:bodyPr vert="horz" lIns="91434" tIns="45716" rIns="91434" bIns="45716" rtlCol="0"/>
          <a:lstStyle>
            <a:lvl1pPr algn="r">
              <a:defRPr sz="1200"/>
            </a:lvl1pPr>
          </a:lstStyle>
          <a:p>
            <a:fld id="{F9F1009D-4E23-4A4C-B001-863E5977E92F}" type="datetimeFigureOut">
              <a:rPr lang="en-GB" smtClean="0"/>
              <a:t>06/11/2017</a:t>
            </a:fld>
            <a:endParaRPr lang="en-GB" dirty="0"/>
          </a:p>
        </p:txBody>
      </p:sp>
      <p:sp>
        <p:nvSpPr>
          <p:cNvPr id="4" name="Footer Placeholder 3"/>
          <p:cNvSpPr>
            <a:spLocks noGrp="1"/>
          </p:cNvSpPr>
          <p:nvPr>
            <p:ph type="ftr" sz="quarter" idx="2"/>
          </p:nvPr>
        </p:nvSpPr>
        <p:spPr>
          <a:xfrm>
            <a:off x="0" y="9310690"/>
            <a:ext cx="2889250" cy="490537"/>
          </a:xfrm>
          <a:prstGeom prst="rect">
            <a:avLst/>
          </a:prstGeom>
        </p:spPr>
        <p:txBody>
          <a:bodyPr vert="horz" lIns="91434" tIns="45716" rIns="91434" bIns="45716"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310690"/>
            <a:ext cx="2889250" cy="490537"/>
          </a:xfrm>
          <a:prstGeom prst="rect">
            <a:avLst/>
          </a:prstGeom>
        </p:spPr>
        <p:txBody>
          <a:bodyPr vert="horz" lIns="91434" tIns="45716" rIns="91434" bIns="45716" rtlCol="0" anchor="b"/>
          <a:lstStyle>
            <a:lvl1pPr algn="r">
              <a:defRPr sz="1200"/>
            </a:lvl1pPr>
          </a:lstStyle>
          <a:p>
            <a:fld id="{3891A320-0AA9-4EB3-BDA4-D13777D5ADA3}" type="slidenum">
              <a:rPr lang="en-GB" smtClean="0"/>
              <a:t>‹#›</a:t>
            </a:fld>
            <a:endParaRPr lang="en-GB" dirty="0"/>
          </a:p>
        </p:txBody>
      </p:sp>
    </p:spTree>
    <p:extLst>
      <p:ext uri="{BB962C8B-B14F-4D97-AF65-F5344CB8AC3E}">
        <p14:creationId xmlns:p14="http://schemas.microsoft.com/office/powerpoint/2010/main" val="4240071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0538"/>
          </a:xfrm>
          <a:prstGeom prst="rect">
            <a:avLst/>
          </a:prstGeom>
        </p:spPr>
        <p:txBody>
          <a:bodyPr vert="horz" lIns="91434" tIns="45716" rIns="91434" bIns="45716" rtlCol="0"/>
          <a:lstStyle>
            <a:lvl1pPr algn="l">
              <a:defRPr sz="1200"/>
            </a:lvl1pPr>
          </a:lstStyle>
          <a:p>
            <a:endParaRPr lang="en-GB" dirty="0"/>
          </a:p>
        </p:txBody>
      </p:sp>
      <p:sp>
        <p:nvSpPr>
          <p:cNvPr id="3" name="Date Placeholder 2"/>
          <p:cNvSpPr>
            <a:spLocks noGrp="1"/>
          </p:cNvSpPr>
          <p:nvPr>
            <p:ph type="dt" idx="1"/>
          </p:nvPr>
        </p:nvSpPr>
        <p:spPr>
          <a:xfrm>
            <a:off x="3778250" y="0"/>
            <a:ext cx="2889250" cy="490538"/>
          </a:xfrm>
          <a:prstGeom prst="rect">
            <a:avLst/>
          </a:prstGeom>
        </p:spPr>
        <p:txBody>
          <a:bodyPr vert="horz" lIns="91434" tIns="45716" rIns="91434" bIns="45716" rtlCol="0"/>
          <a:lstStyle>
            <a:lvl1pPr algn="r">
              <a:defRPr sz="1200"/>
            </a:lvl1pPr>
          </a:lstStyle>
          <a:p>
            <a:fld id="{1F6E33FB-3435-4AC9-BAC4-83F18ECDDC19}" type="datetimeFigureOut">
              <a:rPr lang="en-GB" smtClean="0"/>
              <a:t>06/11/2017</a:t>
            </a:fld>
            <a:endParaRPr lang="en-GB" dirty="0"/>
          </a:p>
        </p:txBody>
      </p:sp>
      <p:sp>
        <p:nvSpPr>
          <p:cNvPr id="4" name="Slide Image Placeholder 3"/>
          <p:cNvSpPr>
            <a:spLocks noGrp="1" noRot="1" noChangeAspect="1"/>
          </p:cNvSpPr>
          <p:nvPr>
            <p:ph type="sldImg" idx="2"/>
          </p:nvPr>
        </p:nvSpPr>
        <p:spPr>
          <a:xfrm>
            <a:off x="884238" y="735013"/>
            <a:ext cx="4900612" cy="3676650"/>
          </a:xfrm>
          <a:prstGeom prst="rect">
            <a:avLst/>
          </a:prstGeom>
          <a:noFill/>
          <a:ln w="12700">
            <a:solidFill>
              <a:prstClr val="black"/>
            </a:solidFill>
          </a:ln>
        </p:spPr>
        <p:txBody>
          <a:bodyPr vert="horz" lIns="91434" tIns="45716" rIns="91434" bIns="45716" rtlCol="0" anchor="ctr"/>
          <a:lstStyle/>
          <a:p>
            <a:endParaRPr lang="en-GB" dirty="0"/>
          </a:p>
        </p:txBody>
      </p:sp>
      <p:sp>
        <p:nvSpPr>
          <p:cNvPr id="5" name="Notes Placeholder 4"/>
          <p:cNvSpPr>
            <a:spLocks noGrp="1"/>
          </p:cNvSpPr>
          <p:nvPr>
            <p:ph type="body" sz="quarter" idx="3"/>
          </p:nvPr>
        </p:nvSpPr>
        <p:spPr>
          <a:xfrm>
            <a:off x="666750" y="4656139"/>
            <a:ext cx="5335588" cy="4411662"/>
          </a:xfrm>
          <a:prstGeom prst="rect">
            <a:avLst/>
          </a:prstGeom>
        </p:spPr>
        <p:txBody>
          <a:bodyPr vert="horz" lIns="91434" tIns="45716" rIns="91434"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10690"/>
            <a:ext cx="2889250" cy="490537"/>
          </a:xfrm>
          <a:prstGeom prst="rect">
            <a:avLst/>
          </a:prstGeom>
        </p:spPr>
        <p:txBody>
          <a:bodyPr vert="horz" lIns="91434" tIns="45716" rIns="91434"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8250" y="9310690"/>
            <a:ext cx="2889250" cy="490537"/>
          </a:xfrm>
          <a:prstGeom prst="rect">
            <a:avLst/>
          </a:prstGeom>
        </p:spPr>
        <p:txBody>
          <a:bodyPr vert="horz" lIns="91434" tIns="45716" rIns="91434" bIns="45716" rtlCol="0" anchor="b"/>
          <a:lstStyle>
            <a:lvl1pPr algn="r">
              <a:defRPr sz="1200"/>
            </a:lvl1pPr>
          </a:lstStyle>
          <a:p>
            <a:fld id="{2F6DD018-2122-4BAB-A8F6-860453905260}" type="slidenum">
              <a:rPr lang="en-GB" smtClean="0"/>
              <a:t>‹#›</a:t>
            </a:fld>
            <a:endParaRPr lang="en-GB" dirty="0"/>
          </a:p>
        </p:txBody>
      </p:sp>
    </p:spTree>
    <p:extLst>
      <p:ext uri="{BB962C8B-B14F-4D97-AF65-F5344CB8AC3E}">
        <p14:creationId xmlns:p14="http://schemas.microsoft.com/office/powerpoint/2010/main" val="138886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6DD018-2122-4BAB-A8F6-860453905260}" type="slidenum">
              <a:rPr lang="en-GB" smtClean="0"/>
              <a:t>1</a:t>
            </a:fld>
            <a:endParaRPr lang="en-GB" dirty="0"/>
          </a:p>
        </p:txBody>
      </p:sp>
    </p:spTree>
    <p:extLst>
      <p:ext uri="{BB962C8B-B14F-4D97-AF65-F5344CB8AC3E}">
        <p14:creationId xmlns:p14="http://schemas.microsoft.com/office/powerpoint/2010/main" val="289253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4388" y="365125"/>
            <a:ext cx="4032250" cy="3025775"/>
          </a:xfrm>
        </p:spPr>
      </p:sp>
      <p:sp>
        <p:nvSpPr>
          <p:cNvPr id="3" name="Notes Placeholder 2"/>
          <p:cNvSpPr>
            <a:spLocks noGrp="1"/>
          </p:cNvSpPr>
          <p:nvPr>
            <p:ph type="body" idx="1"/>
          </p:nvPr>
        </p:nvSpPr>
        <p:spPr>
          <a:xfrm>
            <a:off x="526232" y="3461248"/>
            <a:ext cx="5904656" cy="5976663"/>
          </a:xfrm>
        </p:spPr>
        <p:txBody>
          <a:bodyPr/>
          <a:lstStyle/>
          <a:p>
            <a:r>
              <a:rPr lang="en-GB" sz="1400" dirty="0">
                <a:latin typeface="Calibri" panose="020F0502020204030204" pitchFamily="34" charset="0"/>
                <a:cs typeface="Calibri" panose="020F0502020204030204" pitchFamily="34" charset="0"/>
              </a:rPr>
              <a:t>These commitments came from the discussions that the AMs had had during the passage of the Bill, to develop ways of making information about toilets available to the public.  They are additional actions because they are not actually prescribed on the face of the Act:</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There were calls for us to provide a map of all the toilets in Wales to help residents and visitors plan their journeys.  We have a mapping system already, called </a:t>
            </a:r>
            <a:r>
              <a:rPr lang="en-GB" sz="1400" dirty="0" err="1">
                <a:latin typeface="Calibri" panose="020F0502020204030204" pitchFamily="34" charset="0"/>
                <a:cs typeface="Calibri" panose="020F0502020204030204" pitchFamily="34" charset="0"/>
              </a:rPr>
              <a:t>Lle</a:t>
            </a:r>
            <a:r>
              <a:rPr lang="en-GB" sz="1400" dirty="0">
                <a:latin typeface="Calibri" panose="020F0502020204030204" pitchFamily="34" charset="0"/>
                <a:cs typeface="Calibri" panose="020F0502020204030204" pitchFamily="34" charset="0"/>
              </a:rPr>
              <a:t> – which is a joint venture between the Welsh Government and Natural Resources Wales.  It is fully searchable, and the data presented can be reused by anyone under the Open Government Licence.  We therefore accepted this commitment to develop the idea of mapping toilets further.  </a:t>
            </a:r>
          </a:p>
          <a:p>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To develop an app has been suggested regularly, but we have not made a commitment to do this ourselves, but to make the data available for third parties.  This decision has been made for a number of reasons:</a:t>
            </a:r>
          </a:p>
          <a:p>
            <a:pPr marL="281407" indent="-281407">
              <a:buFontTx/>
              <a:buChar char="-"/>
            </a:pPr>
            <a:r>
              <a:rPr lang="en-GB" sz="1400" dirty="0">
                <a:latin typeface="Calibri" panose="020F0502020204030204" pitchFamily="34" charset="0"/>
                <a:cs typeface="Calibri" panose="020F0502020204030204" pitchFamily="34" charset="0"/>
              </a:rPr>
              <a:t>Apps are expensive to develop and very often do not get many users for the outlay</a:t>
            </a:r>
          </a:p>
          <a:p>
            <a:pPr marL="281407" indent="-281407">
              <a:buFontTx/>
              <a:buChar char="-"/>
            </a:pPr>
            <a:r>
              <a:rPr lang="en-GB" sz="1400" dirty="0">
                <a:latin typeface="Calibri" panose="020F0502020204030204" pitchFamily="34" charset="0"/>
                <a:cs typeface="Calibri" panose="020F0502020204030204" pitchFamily="34" charset="0"/>
              </a:rPr>
              <a:t>Not everyone can use smartphones for a number of reasons – it is better to concentrate on providing information that everyone can access</a:t>
            </a:r>
          </a:p>
          <a:p>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The data collected for the mapping can be used by anyone who wants to use it – on other maps, websites or to develop their own apps </a:t>
            </a:r>
          </a:p>
          <a:p>
            <a:pPr marL="281407" indent="-281407">
              <a:buFontTx/>
              <a:buChar char="-"/>
            </a:pPr>
            <a:r>
              <a:rPr lang="en-GB" sz="1400" dirty="0">
                <a:latin typeface="Calibri" panose="020F0502020204030204" pitchFamily="34" charset="0"/>
                <a:cs typeface="Calibri" panose="020F0502020204030204" pitchFamily="34" charset="0"/>
              </a:rPr>
              <a:t>We want to make the connections now with anyone who is already mapping toilets – like the Great British Toilet Map</a:t>
            </a:r>
          </a:p>
          <a:p>
            <a:pPr marL="281407" indent="-281407">
              <a:buFontTx/>
              <a:buChar char="-"/>
            </a:pPr>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We considered that a recognisable logo would be a good idea that could be used across Wales to show that a toilet – not necessarily a traditional public toilet – was available for anyone to use.  We cannot mandate the use of the logo across Wales, but we can recommend its use.</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endParaRPr lang="en-GB"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C1FC761C-EF3E-4BA3-B9D7-247D4E68B412}" type="slidenum">
              <a:rPr lang="en-GB" smtClean="0"/>
              <a:t>10</a:t>
            </a:fld>
            <a:endParaRPr lang="en-GB" dirty="0"/>
          </a:p>
        </p:txBody>
      </p:sp>
    </p:spTree>
    <p:extLst>
      <p:ext uri="{BB962C8B-B14F-4D97-AF65-F5344CB8AC3E}">
        <p14:creationId xmlns:p14="http://schemas.microsoft.com/office/powerpoint/2010/main" val="2303008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4388" y="365125"/>
            <a:ext cx="4032250" cy="3025775"/>
          </a:xfrm>
        </p:spPr>
      </p:sp>
      <p:sp>
        <p:nvSpPr>
          <p:cNvPr id="3" name="Notes Placeholder 2"/>
          <p:cNvSpPr>
            <a:spLocks noGrp="1"/>
          </p:cNvSpPr>
          <p:nvPr>
            <p:ph type="body" idx="1"/>
          </p:nvPr>
        </p:nvSpPr>
        <p:spPr>
          <a:xfrm>
            <a:off x="526232" y="3461248"/>
            <a:ext cx="5904656" cy="5976663"/>
          </a:xfrm>
        </p:spPr>
        <p:txBody>
          <a:bodyPr/>
          <a:lstStyle/>
          <a:p>
            <a:pPr marL="281407" indent="-281407">
              <a:buFontTx/>
              <a:buChar char="-"/>
            </a:pPr>
            <a:r>
              <a:rPr lang="en-GB" sz="1400" dirty="0">
                <a:latin typeface="Calibri" panose="020F0502020204030204" pitchFamily="34" charset="0"/>
                <a:cs typeface="Calibri" panose="020F0502020204030204" pitchFamily="34" charset="0"/>
              </a:rPr>
              <a:t>This is a mock up of that the mapped data might look like when it is in the </a:t>
            </a:r>
            <a:r>
              <a:rPr lang="en-GB" sz="1400" dirty="0" err="1">
                <a:latin typeface="Calibri" panose="020F0502020204030204" pitchFamily="34" charset="0"/>
                <a:cs typeface="Calibri" panose="020F0502020204030204" pitchFamily="34" charset="0"/>
              </a:rPr>
              <a:t>Lle</a:t>
            </a:r>
            <a:r>
              <a:rPr lang="en-GB" sz="1400" dirty="0">
                <a:latin typeface="Calibri" panose="020F0502020204030204" pitchFamily="34" charset="0"/>
                <a:cs typeface="Calibri" panose="020F0502020204030204" pitchFamily="34" charset="0"/>
              </a:rPr>
              <a:t> mapping database – this isn’t real data</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The  little blue squares are the toilet logo.  It is intended that if you hover over them a pop up will tell you about each toilet – we are working on the dataset, but intend that it will include opening times, facilities available and other useful information</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This data will be provided by the LAs when they have identified the toilets they are including in their strategies – the toilets could be in any type of premises, so could be traditional public toilets, shops, libraries – wherever</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This will be open government data – anyone else will be able to use it to make their own maps – LAs will be able to use it themselves</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This bit shows part of Cardiff – but you will be able to look at any area of Wales that has mapped data</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We want to emphasise that if someone wants to make an app of it they can, but we have decided that we should use this existing resource as a definitive source of data and to promote making the information equally available offline – this is a work in progress</a:t>
            </a:r>
          </a:p>
          <a:p>
            <a:pPr marL="281407" indent="-281407">
              <a:buFontTx/>
              <a:buChar char="-"/>
            </a:pPr>
            <a:endParaRPr lang="en-GB" sz="1400" dirty="0">
              <a:latin typeface="Calibri" panose="020F0502020204030204" pitchFamily="34" charset="0"/>
              <a:cs typeface="Calibri" panose="020F0502020204030204" pitchFamily="34" charset="0"/>
            </a:endParaRPr>
          </a:p>
          <a:p>
            <a:pPr marL="281407" indent="-281407">
              <a:buFontTx/>
              <a:buChar char="-"/>
            </a:pPr>
            <a:r>
              <a:rPr lang="en-GB" sz="1400" dirty="0">
                <a:latin typeface="Calibri" panose="020F0502020204030204" pitchFamily="34" charset="0"/>
                <a:cs typeface="Calibri" panose="020F0502020204030204" pitchFamily="34" charset="0"/>
              </a:rPr>
              <a:t>It is unlikely that there will be full datasets until all LAs have identified and mapped their toilets – some years away, but we are seeing what is possible now with existing data.</a:t>
            </a:r>
          </a:p>
          <a:p>
            <a:pPr marL="281407" indent="-281407">
              <a:buFontTx/>
              <a:buChar char="-"/>
            </a:pPr>
            <a:endParaRPr lang="en-GB"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C1FC761C-EF3E-4BA3-B9D7-247D4E68B412}" type="slidenum">
              <a:rPr lang="en-GB" smtClean="0"/>
              <a:t>11</a:t>
            </a:fld>
            <a:endParaRPr lang="en-GB" dirty="0"/>
          </a:p>
        </p:txBody>
      </p:sp>
    </p:spTree>
    <p:extLst>
      <p:ext uri="{BB962C8B-B14F-4D97-AF65-F5344CB8AC3E}">
        <p14:creationId xmlns:p14="http://schemas.microsoft.com/office/powerpoint/2010/main" val="230300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logo we  have developed.  We asked for it to be designed to be as simple as possible to aid recognition, and with minimum text to make it understandable to those who do not read Welsh or English.  The symbol has been drawn from symbol systems in use for those with learning disabilities</a:t>
            </a:r>
          </a:p>
          <a:p>
            <a:endParaRPr lang="en-GB" dirty="0"/>
          </a:p>
          <a:p>
            <a:r>
              <a:rPr lang="en-GB" dirty="0"/>
              <a:t>It needs some more work, but the format will stay the same.  The photo is a </a:t>
            </a:r>
            <a:r>
              <a:rPr lang="en-GB" dirty="0" err="1"/>
              <a:t>moch</a:t>
            </a:r>
            <a:r>
              <a:rPr lang="en-GB" dirty="0"/>
              <a:t> up of how it is intended to be used – in this case a restaurant</a:t>
            </a:r>
          </a:p>
          <a:p>
            <a:endParaRPr lang="en-GB" dirty="0"/>
          </a:p>
          <a:p>
            <a:r>
              <a:rPr lang="en-GB" dirty="0"/>
              <a:t>We emphasise  that the logo is not intended to replace international toilet signage. – it is just a marker to show that anyone can use the toilet in this premises without question and without purchase.  We did think about using international signage, particularly the disability sign, but this might prove impractical in  real life – each premises would have different permutations of facility, and would probably have to have a custom sign, which would be unworkable,  We want to encourage as many different types of facilities into use as possible, so recognise that not everything will be available at each site.</a:t>
            </a:r>
          </a:p>
          <a:p>
            <a:endParaRPr lang="en-GB" dirty="0"/>
          </a:p>
          <a:p>
            <a:r>
              <a:rPr lang="en-GB" dirty="0"/>
              <a:t>Fuller information </a:t>
            </a:r>
            <a:r>
              <a:rPr lang="en-GB" dirty="0" err="1"/>
              <a:t>wil</a:t>
            </a:r>
            <a:r>
              <a:rPr lang="en-GB" dirty="0"/>
              <a:t> be available on the </a:t>
            </a:r>
            <a:r>
              <a:rPr lang="en-GB" dirty="0" err="1"/>
              <a:t>lle</a:t>
            </a:r>
            <a:r>
              <a:rPr lang="en-GB" dirty="0"/>
              <a:t> map as to what is at each location – and it will be for the LAs to promote it separately.</a:t>
            </a:r>
          </a:p>
          <a:p>
            <a:endParaRPr lang="en-GB" dirty="0"/>
          </a:p>
          <a:p>
            <a:r>
              <a:rPr lang="en-GB" dirty="0"/>
              <a:t>The logo and the map are not on the face of the Act – we cannot insist on their use, but we would hope as many LAs adopt it as possible, so it can be promoted as an all-Wales  “brand”</a:t>
            </a:r>
          </a:p>
        </p:txBody>
      </p:sp>
      <p:sp>
        <p:nvSpPr>
          <p:cNvPr id="4" name="Slide Number Placeholder 3"/>
          <p:cNvSpPr>
            <a:spLocks noGrp="1"/>
          </p:cNvSpPr>
          <p:nvPr>
            <p:ph type="sldNum" sz="quarter" idx="10"/>
          </p:nvPr>
        </p:nvSpPr>
        <p:spPr/>
        <p:txBody>
          <a:bodyPr/>
          <a:lstStyle/>
          <a:p>
            <a:fld id="{2F6DD018-2122-4BAB-A8F6-860453905260}" type="slidenum">
              <a:rPr lang="en-GB" smtClean="0"/>
              <a:t>12</a:t>
            </a:fld>
            <a:endParaRPr lang="en-GB" dirty="0"/>
          </a:p>
        </p:txBody>
      </p:sp>
    </p:spTree>
    <p:extLst>
      <p:ext uri="{BB962C8B-B14F-4D97-AF65-F5344CB8AC3E}">
        <p14:creationId xmlns:p14="http://schemas.microsoft.com/office/powerpoint/2010/main" val="172146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timescale for all of this is shown here – it is a lot of work to pack into the next two years or so</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are working on finalising the draft statutory guidance now – we aim to publish it for public consultation in December.  As it is guidance for local authorities, and has to cover only what is actually in the Act, there is limited scope  as to how much can be changed, but anyone will be able to download it and respond.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When we have finalised the guidance, we will publish it and make it available to LAs, and once the coming into force date is reached, LAs have a year to  develop, write , publish and promote their strategies.  Depending on the date they publish, they will then be bound to make a statement two years after that publication date on what actions they have taken.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there is a local election, this election date triggers a statutory review of the strategies.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is complicated to follow – so we are concentrating on getting the first strategies up and running, and the rest will follow.</a:t>
            </a:r>
          </a:p>
        </p:txBody>
      </p:sp>
      <p:sp>
        <p:nvSpPr>
          <p:cNvPr id="4" name="Slide Number Placeholder 3"/>
          <p:cNvSpPr>
            <a:spLocks noGrp="1"/>
          </p:cNvSpPr>
          <p:nvPr>
            <p:ph type="sldNum" sz="quarter" idx="10"/>
          </p:nvPr>
        </p:nvSpPr>
        <p:spPr/>
        <p:txBody>
          <a:bodyPr/>
          <a:lstStyle/>
          <a:p>
            <a:fld id="{2F6DD018-2122-4BAB-A8F6-860453905260}" type="slidenum">
              <a:rPr lang="en-GB" smtClean="0"/>
              <a:t>13</a:t>
            </a:fld>
            <a:endParaRPr lang="en-GB" dirty="0"/>
          </a:p>
        </p:txBody>
      </p:sp>
    </p:spTree>
    <p:extLst>
      <p:ext uri="{BB962C8B-B14F-4D97-AF65-F5344CB8AC3E}">
        <p14:creationId xmlns:p14="http://schemas.microsoft.com/office/powerpoint/2010/main" val="69873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777267" y="9310013"/>
            <a:ext cx="2890336" cy="49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21" tIns="43059" rIns="86121" bIns="43059" anchor="b"/>
          <a:lstStyle>
            <a:lvl1pPr defTabSz="946150">
              <a:defRPr sz="2400">
                <a:solidFill>
                  <a:schemeClr val="tx1"/>
                </a:solidFill>
                <a:latin typeface="Arial" charset="0"/>
                <a:ea typeface="ＭＳ Ｐゴシック" pitchFamily="84" charset="-128"/>
              </a:defRPr>
            </a:lvl1pPr>
            <a:lvl2pPr marL="769938" indent="-296863" defTabSz="946150">
              <a:defRPr sz="2400">
                <a:solidFill>
                  <a:schemeClr val="tx1"/>
                </a:solidFill>
                <a:latin typeface="Arial" charset="0"/>
                <a:ea typeface="ＭＳ Ｐゴシック" pitchFamily="84" charset="-128"/>
              </a:defRPr>
            </a:lvl2pPr>
            <a:lvl3pPr marL="1184275" indent="-236538" defTabSz="946150">
              <a:defRPr sz="2400">
                <a:solidFill>
                  <a:schemeClr val="tx1"/>
                </a:solidFill>
                <a:latin typeface="Arial" charset="0"/>
                <a:ea typeface="ＭＳ Ｐゴシック" pitchFamily="84" charset="-128"/>
              </a:defRPr>
            </a:lvl3pPr>
            <a:lvl4pPr marL="1658938" indent="-238125" defTabSz="946150">
              <a:defRPr sz="2400">
                <a:solidFill>
                  <a:schemeClr val="tx1"/>
                </a:solidFill>
                <a:latin typeface="Arial" charset="0"/>
                <a:ea typeface="ＭＳ Ｐゴシック" pitchFamily="84" charset="-128"/>
              </a:defRPr>
            </a:lvl4pPr>
            <a:lvl5pPr marL="2132013" indent="-236538" defTabSz="946150">
              <a:defRPr sz="2400">
                <a:solidFill>
                  <a:schemeClr val="tx1"/>
                </a:solidFill>
                <a:latin typeface="Arial" charset="0"/>
                <a:ea typeface="ＭＳ Ｐゴシック" pitchFamily="84" charset="-128"/>
              </a:defRPr>
            </a:lvl5pPr>
            <a:lvl6pPr marL="2589213" indent="-236538" defTabSz="946150" eaLnBrk="0" fontAlgn="base" hangingPunct="0">
              <a:spcBef>
                <a:spcPct val="0"/>
              </a:spcBef>
              <a:spcAft>
                <a:spcPct val="0"/>
              </a:spcAft>
              <a:defRPr sz="2400">
                <a:solidFill>
                  <a:schemeClr val="tx1"/>
                </a:solidFill>
                <a:latin typeface="Arial" charset="0"/>
                <a:ea typeface="ＭＳ Ｐゴシック" pitchFamily="84" charset="-128"/>
              </a:defRPr>
            </a:lvl6pPr>
            <a:lvl7pPr marL="3046413" indent="-236538" defTabSz="946150" eaLnBrk="0" fontAlgn="base" hangingPunct="0">
              <a:spcBef>
                <a:spcPct val="0"/>
              </a:spcBef>
              <a:spcAft>
                <a:spcPct val="0"/>
              </a:spcAft>
              <a:defRPr sz="2400">
                <a:solidFill>
                  <a:schemeClr val="tx1"/>
                </a:solidFill>
                <a:latin typeface="Arial" charset="0"/>
                <a:ea typeface="ＭＳ Ｐゴシック" pitchFamily="84" charset="-128"/>
              </a:defRPr>
            </a:lvl7pPr>
            <a:lvl8pPr marL="3503613" indent="-236538" defTabSz="946150" eaLnBrk="0" fontAlgn="base" hangingPunct="0">
              <a:spcBef>
                <a:spcPct val="0"/>
              </a:spcBef>
              <a:spcAft>
                <a:spcPct val="0"/>
              </a:spcAft>
              <a:defRPr sz="2400">
                <a:solidFill>
                  <a:schemeClr val="tx1"/>
                </a:solidFill>
                <a:latin typeface="Arial" charset="0"/>
                <a:ea typeface="ＭＳ Ｐゴシック" pitchFamily="84" charset="-128"/>
              </a:defRPr>
            </a:lvl8pPr>
            <a:lvl9pPr marL="3960813" indent="-236538" defTabSz="94615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fld id="{33976655-AA4D-4304-9C67-56475465BCB8}" type="slidenum">
              <a:rPr lang="en-GB" sz="1100">
                <a:solidFill>
                  <a:prstClr val="black"/>
                </a:solidFill>
                <a:sym typeface="Arial" charset="0"/>
              </a:rPr>
              <a:pPr algn="r"/>
              <a:t>14</a:t>
            </a:fld>
            <a:endParaRPr lang="en-GB" sz="1100" dirty="0">
              <a:solidFill>
                <a:prstClr val="black"/>
              </a:solidFill>
              <a:sym typeface="Arial" charset="0"/>
            </a:endParaRPr>
          </a:p>
        </p:txBody>
      </p:sp>
      <p:sp>
        <p:nvSpPr>
          <p:cNvPr id="89091" name="Rectangle 2"/>
          <p:cNvSpPr>
            <a:spLocks noGrp="1" noRot="1" noChangeAspect="1" noChangeArrowheads="1" noTextEdit="1"/>
          </p:cNvSpPr>
          <p:nvPr>
            <p:ph type="sldImg"/>
          </p:nvPr>
        </p:nvSpPr>
        <p:spPr>
          <a:xfrm>
            <a:off x="1228725" y="736600"/>
            <a:ext cx="3187700" cy="2390775"/>
          </a:xfrm>
          <a:ln/>
        </p:spPr>
      </p:sp>
      <p:sp>
        <p:nvSpPr>
          <p:cNvPr id="89092" name="Rectangle 3"/>
          <p:cNvSpPr>
            <a:spLocks noGrp="1" noChangeArrowheads="1"/>
          </p:cNvSpPr>
          <p:nvPr>
            <p:ph type="body" idx="1"/>
          </p:nvPr>
        </p:nvSpPr>
        <p:spPr>
          <a:xfrm>
            <a:off x="673772" y="3434407"/>
            <a:ext cx="5334973" cy="4410885"/>
          </a:xfrm>
        </p:spPr>
        <p:txBody>
          <a:bodyPr lIns="86121" tIns="43059" rIns="86121" bIns="43059"/>
          <a:lstStyle/>
          <a:p>
            <a:pPr marL="304455" indent="-199122">
              <a:spcBef>
                <a:spcPts val="363"/>
              </a:spcBef>
              <a:buClr>
                <a:srgbClr val="000000"/>
              </a:buClr>
              <a:buSzPct val="125000"/>
            </a:pPr>
            <a:r>
              <a:rPr lang="en-GB" dirty="0">
                <a:latin typeface="Helvetica" pitchFamily="34" charset="0"/>
                <a:ea typeface="ＭＳ Ｐゴシック" pitchFamily="84" charset="-128"/>
                <a:cs typeface="Helvetica" pitchFamily="34" charset="0"/>
                <a:sym typeface="Helvetica" pitchFamily="34" charset="0"/>
              </a:rPr>
              <a:t>I hope this has  gone some way to setting out what is happening , and the work that is in progress.</a:t>
            </a:r>
          </a:p>
          <a:p>
            <a:pPr marL="304455" indent="-199122">
              <a:spcBef>
                <a:spcPts val="363"/>
              </a:spcBef>
              <a:buClr>
                <a:srgbClr val="000000"/>
              </a:buClr>
              <a:buSzPct val="125000"/>
            </a:pPr>
            <a:endParaRPr lang="en-GB" dirty="0">
              <a:latin typeface="Helvetica" pitchFamily="34" charset="0"/>
              <a:ea typeface="ＭＳ Ｐゴシック" pitchFamily="84" charset="-128"/>
              <a:cs typeface="Helvetica" pitchFamily="34" charset="0"/>
              <a:sym typeface="Helvetica" pitchFamily="34" charset="0"/>
            </a:endParaRPr>
          </a:p>
          <a:p>
            <a:pPr marL="304455" indent="-199122">
              <a:spcBef>
                <a:spcPts val="363"/>
              </a:spcBef>
              <a:buClr>
                <a:srgbClr val="000000"/>
              </a:buClr>
              <a:buSzPct val="125000"/>
            </a:pPr>
            <a:r>
              <a:rPr lang="en-GB" dirty="0">
                <a:latin typeface="Helvetica" pitchFamily="34" charset="0"/>
                <a:ea typeface="ＭＳ Ｐゴシック" pitchFamily="84" charset="-128"/>
                <a:cs typeface="Helvetica" pitchFamily="34" charset="0"/>
                <a:sym typeface="Helvetica" pitchFamily="34" charset="0"/>
              </a:rPr>
              <a:t>I would like to close by saying that we hope you will  engage in these local dialogues when they start – both as a community group and local  </a:t>
            </a:r>
            <a:r>
              <a:rPr lang="en-GB">
                <a:latin typeface="Helvetica" pitchFamily="34" charset="0"/>
                <a:ea typeface="ＭＳ Ｐゴシック" pitchFamily="84" charset="-128"/>
                <a:cs typeface="Helvetica" pitchFamily="34" charset="0"/>
                <a:sym typeface="Helvetica" pitchFamily="34" charset="0"/>
              </a:rPr>
              <a:t>authority representatives</a:t>
            </a:r>
            <a:r>
              <a:rPr lang="en-GB" dirty="0">
                <a:latin typeface="Helvetica" pitchFamily="34" charset="0"/>
                <a:ea typeface="ＭＳ Ｐゴシック" pitchFamily="84" charset="-128"/>
                <a:cs typeface="Helvetica" pitchFamily="34" charset="0"/>
                <a:sym typeface="Helvetica" pitchFamily="34"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6DD018-2122-4BAB-A8F6-860453905260}" type="slidenum">
              <a:rPr lang="en-GB" smtClean="0"/>
              <a:t>2</a:t>
            </a:fld>
            <a:endParaRPr lang="en-GB" dirty="0"/>
          </a:p>
        </p:txBody>
      </p:sp>
    </p:spTree>
    <p:extLst>
      <p:ext uri="{BB962C8B-B14F-4D97-AF65-F5344CB8AC3E}">
        <p14:creationId xmlns:p14="http://schemas.microsoft.com/office/powerpoint/2010/main" val="97421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Public Health (Wales) Act has a long history – the process started off in 2012 – these are the stages it went through.  As you may recall, the first version of the Bill was not passed at the final stage</a:t>
            </a:r>
          </a:p>
        </p:txBody>
      </p:sp>
      <p:sp>
        <p:nvSpPr>
          <p:cNvPr id="4" name="Slide Number Placeholder 3"/>
          <p:cNvSpPr>
            <a:spLocks noGrp="1"/>
          </p:cNvSpPr>
          <p:nvPr>
            <p:ph type="sldNum" sz="quarter" idx="10"/>
          </p:nvPr>
        </p:nvSpPr>
        <p:spPr/>
        <p:txBody>
          <a:bodyPr/>
          <a:lstStyle/>
          <a:p>
            <a:fld id="{2F6DD018-2122-4BAB-A8F6-860453905260}" type="slidenum">
              <a:rPr lang="en-GB" smtClean="0"/>
              <a:t>3</a:t>
            </a:fld>
            <a:endParaRPr lang="en-GB" dirty="0"/>
          </a:p>
        </p:txBody>
      </p:sp>
    </p:spTree>
    <p:extLst>
      <p:ext uri="{BB962C8B-B14F-4D97-AF65-F5344CB8AC3E}">
        <p14:creationId xmlns:p14="http://schemas.microsoft.com/office/powerpoint/2010/main" val="278986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cs typeface="Arial" panose="020B0604020202020204" pitchFamily="34" charset="0"/>
              </a:rPr>
              <a:t>With the new Assembly, the Bill was reintroduced without the sections on e-cigarettes.  It was subject to the same process, and finally was passed in May this year.  It deals with a range of subjects, such as special procedures, obesity, retailing of tobacco products  but we are concerned with Part 8, which is about Local Toilets Strategies.</a:t>
            </a:r>
          </a:p>
        </p:txBody>
      </p:sp>
      <p:sp>
        <p:nvSpPr>
          <p:cNvPr id="4" name="Slide Number Placeholder 3"/>
          <p:cNvSpPr>
            <a:spLocks noGrp="1"/>
          </p:cNvSpPr>
          <p:nvPr>
            <p:ph type="sldNum" sz="quarter" idx="10"/>
          </p:nvPr>
        </p:nvSpPr>
        <p:spPr/>
        <p:txBody>
          <a:bodyPr/>
          <a:lstStyle/>
          <a:p>
            <a:fld id="{2F6DD018-2122-4BAB-A8F6-860453905260}" type="slidenum">
              <a:rPr lang="en-GB" smtClean="0"/>
              <a:t>4</a:t>
            </a:fld>
            <a:endParaRPr lang="en-GB" dirty="0"/>
          </a:p>
        </p:txBody>
      </p:sp>
    </p:spTree>
    <p:extLst>
      <p:ext uri="{BB962C8B-B14F-4D97-AF65-F5344CB8AC3E}">
        <p14:creationId xmlns:p14="http://schemas.microsoft.com/office/powerpoint/2010/main" val="83201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778754" y="9313057"/>
            <a:ext cx="2890335" cy="48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22" tIns="45162" rIns="90322" bIns="45162" anchor="b"/>
          <a:lstStyle>
            <a:lvl1pPr defTabSz="944563">
              <a:defRPr sz="2400">
                <a:solidFill>
                  <a:schemeClr val="tx1"/>
                </a:solidFill>
                <a:latin typeface="Arial" charset="0"/>
                <a:ea typeface="ＭＳ Ｐゴシック" pitchFamily="84" charset="-128"/>
              </a:defRPr>
            </a:lvl1pPr>
            <a:lvl2pPr marL="742950" indent="-285750" defTabSz="944563">
              <a:defRPr sz="2400">
                <a:solidFill>
                  <a:schemeClr val="tx1"/>
                </a:solidFill>
                <a:latin typeface="Arial" charset="0"/>
                <a:ea typeface="ＭＳ Ｐゴシック" pitchFamily="84" charset="-128"/>
              </a:defRPr>
            </a:lvl2pPr>
            <a:lvl3pPr marL="1143000" indent="-228600" defTabSz="944563">
              <a:defRPr sz="2400">
                <a:solidFill>
                  <a:schemeClr val="tx1"/>
                </a:solidFill>
                <a:latin typeface="Arial" charset="0"/>
                <a:ea typeface="ＭＳ Ｐゴシック" pitchFamily="84" charset="-128"/>
              </a:defRPr>
            </a:lvl3pPr>
            <a:lvl4pPr marL="1600200" indent="-228600" defTabSz="944563">
              <a:defRPr sz="2400">
                <a:solidFill>
                  <a:schemeClr val="tx1"/>
                </a:solidFill>
                <a:latin typeface="Arial" charset="0"/>
                <a:ea typeface="ＭＳ Ｐゴシック" pitchFamily="84" charset="-128"/>
              </a:defRPr>
            </a:lvl4pPr>
            <a:lvl5pPr marL="2057400" indent="-228600" defTabSz="944563">
              <a:defRPr sz="2400">
                <a:solidFill>
                  <a:schemeClr val="tx1"/>
                </a:solidFill>
                <a:latin typeface="Arial" charset="0"/>
                <a:ea typeface="ＭＳ Ｐゴシック" pitchFamily="84" charset="-128"/>
              </a:defRPr>
            </a:lvl5pPr>
            <a:lvl6pPr marL="2514600" indent="-228600" defTabSz="944563"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944563"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944563"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944563"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fld id="{D4093B68-8CD7-46C3-9DAE-6020AABF4435}" type="slidenum">
              <a:rPr lang="en-GB" sz="1200">
                <a:sym typeface="Arial" charset="0"/>
              </a:rPr>
              <a:pPr algn="r"/>
              <a:t>5</a:t>
            </a:fld>
            <a:endParaRPr lang="en-GB" sz="1200" dirty="0">
              <a:sym typeface="Arial" charset="0"/>
            </a:endParaRPr>
          </a:p>
        </p:txBody>
      </p:sp>
      <p:sp>
        <p:nvSpPr>
          <p:cNvPr id="27651" name="Rectangle 2"/>
          <p:cNvSpPr>
            <a:spLocks noGrp="1" noRot="1" noChangeAspect="1" noChangeArrowheads="1" noTextEdit="1"/>
          </p:cNvSpPr>
          <p:nvPr>
            <p:ph type="sldImg"/>
          </p:nvPr>
        </p:nvSpPr>
        <p:spPr>
          <a:xfrm>
            <a:off x="1230313" y="736600"/>
            <a:ext cx="3186112" cy="2390775"/>
          </a:xfrm>
          <a:ln/>
        </p:spPr>
      </p:sp>
      <p:sp>
        <p:nvSpPr>
          <p:cNvPr id="27652" name="Rectangle 3"/>
          <p:cNvSpPr>
            <a:spLocks noGrp="1" noChangeArrowheads="1"/>
          </p:cNvSpPr>
          <p:nvPr>
            <p:ph type="body" idx="1"/>
          </p:nvPr>
        </p:nvSpPr>
        <p:spPr>
          <a:xfrm>
            <a:off x="673771" y="3245222"/>
            <a:ext cx="5334973" cy="6312714"/>
          </a:xfrm>
          <a:noFill/>
        </p:spPr>
        <p:txBody>
          <a:bodyPr/>
          <a:lstStyle/>
          <a:p>
            <a:pPr marL="416921" lvl="1">
              <a:lnSpc>
                <a:spcPct val="150000"/>
              </a:lnSpc>
            </a:pPr>
            <a:endParaRPr lang="en-GB" sz="1400" dirty="0">
              <a:latin typeface="Arial" charset="0"/>
              <a:ea typeface="ＭＳ Ｐゴシック" pitchFamily="84" charset="-128"/>
            </a:endParaRPr>
          </a:p>
          <a:p>
            <a:pPr marL="416921" lvl="1">
              <a:lnSpc>
                <a:spcPct val="150000"/>
              </a:lnSpc>
            </a:pPr>
            <a:r>
              <a:rPr lang="en-GB" dirty="0">
                <a:latin typeface="Arial" charset="0"/>
                <a:ea typeface="ＭＳ Ｐゴシック" pitchFamily="84" charset="-128"/>
              </a:rPr>
              <a:t>The Act mandates that each local authority must prepare and publish a local toilets strategy within fixed timeframes</a:t>
            </a:r>
          </a:p>
          <a:p>
            <a:pPr marL="416921" lvl="1">
              <a:lnSpc>
                <a:spcPct val="150000"/>
              </a:lnSpc>
            </a:pPr>
            <a:endParaRPr lang="en-GB" dirty="0">
              <a:latin typeface="Arial" charset="0"/>
              <a:ea typeface="ＭＳ Ｐゴシック" pitchFamily="84" charset="-128"/>
            </a:endParaRPr>
          </a:p>
          <a:p>
            <a:pPr marL="416921" lvl="1">
              <a:lnSpc>
                <a:spcPct val="150000"/>
              </a:lnSpc>
            </a:pPr>
            <a:r>
              <a:rPr lang="en-GB" dirty="0">
                <a:latin typeface="Arial" charset="0"/>
                <a:ea typeface="ＭＳ Ｐゴシック" pitchFamily="84" charset="-128"/>
              </a:rPr>
              <a:t>It sets out that the Welsh Government must provide statutory guidance for local authorities to follow, and what subjects the guidance must cover: including what an assessment of need must cover, how toilets identified as available for the public must be publicised and how local authorities could collaborate</a:t>
            </a:r>
          </a:p>
          <a:p>
            <a:pPr marL="416921" lvl="1">
              <a:lnSpc>
                <a:spcPct val="150000"/>
              </a:lnSpc>
            </a:pPr>
            <a:endParaRPr lang="en-GB" dirty="0">
              <a:latin typeface="Arial" charset="0"/>
              <a:ea typeface="ＭＳ Ｐゴシック" pitchFamily="84" charset="-128"/>
            </a:endParaRPr>
          </a:p>
          <a:p>
            <a:pPr marL="416921" lvl="1">
              <a:lnSpc>
                <a:spcPct val="150000"/>
              </a:lnSpc>
            </a:pPr>
            <a:r>
              <a:rPr lang="en-GB" dirty="0">
                <a:latin typeface="Arial" charset="0"/>
                <a:ea typeface="ＭＳ Ｐゴシック" pitchFamily="84" charset="-128"/>
              </a:rPr>
              <a:t>The assessment of need must include consideration of users of highways, destinations of particular significance and toilets in places that are publicly funded</a:t>
            </a:r>
          </a:p>
          <a:p>
            <a:pPr marL="416921" lvl="1">
              <a:lnSpc>
                <a:spcPct val="150000"/>
              </a:lnSpc>
            </a:pPr>
            <a:endParaRPr lang="en-GB" dirty="0">
              <a:latin typeface="Arial" charset="0"/>
              <a:ea typeface="ＭＳ Ｐゴシック" pitchFamily="84" charset="-128"/>
            </a:endParaRPr>
          </a:p>
          <a:p>
            <a:pPr marL="416921" lvl="1">
              <a:lnSpc>
                <a:spcPct val="150000"/>
              </a:lnSpc>
            </a:pPr>
            <a:r>
              <a:rPr lang="en-GB" dirty="0">
                <a:latin typeface="Arial" charset="0"/>
                <a:ea typeface="ＭＳ Ｐゴシック" pitchFamily="84" charset="-128"/>
              </a:rPr>
              <a:t>The definition here  is on the face of the bill – designed to be inclusive </a:t>
            </a:r>
          </a:p>
          <a:p>
            <a:pPr marL="416921" lvl="1">
              <a:lnSpc>
                <a:spcPct val="150000"/>
              </a:lnSpc>
            </a:pPr>
            <a:r>
              <a:rPr lang="en-GB" dirty="0">
                <a:latin typeface="Arial" charset="0"/>
                <a:ea typeface="ＭＳ Ｐゴシック" pitchFamily="84" charset="-128"/>
              </a:rPr>
              <a:t>There is a framework for regular review – AMs were keen to ensure the strategies stay “live” and were not done and forgotten about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Useful to set out here what the Local Toilets Strategies are meant to do – and what they can’t do.  We  talk about “toilets available for public use” in our guidance and make the distinction between these and “traditional public toilets” – this is a shift in perspective that recognises  that there are toilets  that could be brought into general  use in  many different premises and locations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Worth remembering that LAs do not have a duty to provide public toilets – we need to move away from the idea that only they can do it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want to encourage a dialogue between local authorities and owners of toilet facilities  that can be brought into general public use, and invoke existing mechanisms for making local partnerships  -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Communities have to say what they  need– but also provide ideas on what is available locally that could come into use – businesses and building owners have a part to play here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library for example – and your proposals for the public toilet block outside – examples of community action and partnership with the local authority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There are limits though – no-one can “name” a toilet for use without agreement  of the owners, and there are constraints on what premises can be included: for safeguarding, security or other reasons – not every public premises is “fair game”, but the discussions can be had locally</a:t>
            </a:r>
          </a:p>
          <a:p>
            <a:endParaRPr lang="en-GB" dirty="0"/>
          </a:p>
          <a:p>
            <a:endParaRPr lang="en-GB" dirty="0"/>
          </a:p>
        </p:txBody>
      </p:sp>
      <p:sp>
        <p:nvSpPr>
          <p:cNvPr id="4" name="Slide Number Placeholder 3"/>
          <p:cNvSpPr>
            <a:spLocks noGrp="1"/>
          </p:cNvSpPr>
          <p:nvPr>
            <p:ph type="sldNum" sz="quarter" idx="10"/>
          </p:nvPr>
        </p:nvSpPr>
        <p:spPr/>
        <p:txBody>
          <a:bodyPr/>
          <a:lstStyle/>
          <a:p>
            <a:fld id="{2F6DD018-2122-4BAB-A8F6-860453905260}" type="slidenum">
              <a:rPr lang="en-GB" smtClean="0"/>
              <a:t>6</a:t>
            </a:fld>
            <a:endParaRPr lang="en-GB" dirty="0"/>
          </a:p>
        </p:txBody>
      </p:sp>
    </p:spTree>
    <p:extLst>
      <p:ext uri="{BB962C8B-B14F-4D97-AF65-F5344CB8AC3E}">
        <p14:creationId xmlns:p14="http://schemas.microsoft.com/office/powerpoint/2010/main" val="272039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736600"/>
            <a:ext cx="2952750" cy="2216150"/>
          </a:xfrm>
        </p:spPr>
      </p:sp>
      <p:sp>
        <p:nvSpPr>
          <p:cNvPr id="3" name="Notes Placeholder 2"/>
          <p:cNvSpPr>
            <a:spLocks noGrp="1"/>
          </p:cNvSpPr>
          <p:nvPr>
            <p:ph type="body" idx="1"/>
          </p:nvPr>
        </p:nvSpPr>
        <p:spPr>
          <a:xfrm>
            <a:off x="666909" y="2885183"/>
            <a:ext cx="5335270" cy="6182421"/>
          </a:xfrm>
        </p:spPr>
        <p:txBody>
          <a:bodyPr/>
          <a:lstStyle/>
          <a:p>
            <a:pPr>
              <a:lnSpc>
                <a:spcPct val="150000"/>
              </a:lnSpc>
            </a:pPr>
            <a:r>
              <a:rPr lang="en-GB" sz="1400" b="1" dirty="0"/>
              <a:t>It is worth setting out what the local toilets strategies are not designed to do – and cannot make happen</a:t>
            </a:r>
          </a:p>
          <a:p>
            <a:pPr>
              <a:lnSpc>
                <a:spcPct val="150000"/>
              </a:lnSpc>
            </a:pPr>
            <a:endParaRPr lang="en-GB" sz="1400" b="1" dirty="0"/>
          </a:p>
          <a:p>
            <a:pPr marL="285750" indent="-285750">
              <a:lnSpc>
                <a:spcPct val="150000"/>
              </a:lnSpc>
              <a:buFontTx/>
              <a:buChar char="-"/>
            </a:pPr>
            <a:r>
              <a:rPr lang="en-GB" sz="1400" b="1" dirty="0"/>
              <a:t>We cannot change </a:t>
            </a:r>
            <a:r>
              <a:rPr lang="en-GB" sz="1400" b="1" dirty="0" err="1"/>
              <a:t>mindsets</a:t>
            </a:r>
            <a:r>
              <a:rPr lang="en-GB" sz="1400" b="1" dirty="0"/>
              <a:t> overnight – such as entrenched ideas of who “must” provide toilets, why toilets  can’t  be provided  – and attitudes  of the public - that you can’t use a toilet if it doesn’t belong to the council</a:t>
            </a:r>
          </a:p>
          <a:p>
            <a:pPr marL="285750" indent="-285750">
              <a:lnSpc>
                <a:spcPct val="150000"/>
              </a:lnSpc>
              <a:buFontTx/>
              <a:buChar char="-"/>
            </a:pPr>
            <a:r>
              <a:rPr lang="en-GB" sz="1400" b="1" dirty="0"/>
              <a:t>The strategies are intended  to encourage collaborative working – local authorities are to seek out partnerships, but we have to accept that they have to work with what they identify: might not solve all problems everywhere in their area</a:t>
            </a:r>
          </a:p>
          <a:p>
            <a:pPr marL="285750" indent="-285750">
              <a:lnSpc>
                <a:spcPct val="150000"/>
              </a:lnSpc>
              <a:buFontTx/>
              <a:buChar char="-"/>
            </a:pPr>
            <a:r>
              <a:rPr lang="en-GB" sz="1400" b="1" dirty="0"/>
              <a:t>There is no capital pot for new facilities – we have to work with what we have and do it imaginatively.  We can’t be too prescriptive – we want to prevent closures of facilities because they can’t meet everyone’s needs – whilst keeping it in mind that there are specific needs that still have to be met</a:t>
            </a:r>
          </a:p>
          <a:p>
            <a:pPr marL="285750" indent="-285750">
              <a:lnSpc>
                <a:spcPct val="150000"/>
              </a:lnSpc>
              <a:buFontTx/>
              <a:buChar char="-"/>
            </a:pPr>
            <a:r>
              <a:rPr lang="en-GB" sz="1400" b="1" dirty="0"/>
              <a:t>Doing nothing is not an option  </a:t>
            </a:r>
          </a:p>
        </p:txBody>
      </p:sp>
      <p:sp>
        <p:nvSpPr>
          <p:cNvPr id="4" name="Slide Number Placeholder 3"/>
          <p:cNvSpPr>
            <a:spLocks noGrp="1"/>
          </p:cNvSpPr>
          <p:nvPr>
            <p:ph type="sldNum" sz="quarter" idx="10"/>
          </p:nvPr>
        </p:nvSpPr>
        <p:spPr/>
        <p:txBody>
          <a:bodyPr/>
          <a:lstStyle/>
          <a:p>
            <a:fld id="{C1FC761C-EF3E-4BA3-B9D7-247D4E68B412}" type="slidenum">
              <a:rPr lang="en-GB" smtClean="0"/>
              <a:t>7</a:t>
            </a:fld>
            <a:endParaRPr lang="en-GB" dirty="0"/>
          </a:p>
        </p:txBody>
      </p:sp>
    </p:spTree>
    <p:extLst>
      <p:ext uri="{BB962C8B-B14F-4D97-AF65-F5344CB8AC3E}">
        <p14:creationId xmlns:p14="http://schemas.microsoft.com/office/powerpoint/2010/main" val="58702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736600"/>
            <a:ext cx="4103687" cy="3079750"/>
          </a:xfrm>
        </p:spPr>
      </p:sp>
      <p:sp>
        <p:nvSpPr>
          <p:cNvPr id="3" name="Notes Placeholder 2"/>
          <p:cNvSpPr>
            <a:spLocks noGrp="1"/>
          </p:cNvSpPr>
          <p:nvPr>
            <p:ph type="body" idx="1"/>
          </p:nvPr>
        </p:nvSpPr>
        <p:spPr>
          <a:xfrm>
            <a:off x="666909" y="3965303"/>
            <a:ext cx="5335270" cy="5328591"/>
          </a:xfrm>
        </p:spPr>
        <p:txBody>
          <a:bodyPr/>
          <a:lstStyle/>
          <a:p>
            <a:r>
              <a:rPr lang="en-GB" sz="1400" b="1" dirty="0"/>
              <a:t>So, what does this part of the Act mean in practice?</a:t>
            </a:r>
          </a:p>
          <a:p>
            <a:endParaRPr lang="en-GB" sz="1400" b="1" dirty="0"/>
          </a:p>
          <a:p>
            <a:r>
              <a:rPr lang="en-GB" sz="1400" b="1" dirty="0"/>
              <a:t>We are working on the draft statutory guidance – aimed at local authorities .  We have to publish it and make it available to LAs</a:t>
            </a:r>
          </a:p>
          <a:p>
            <a:endParaRPr lang="en-GB" sz="1400" b="1" dirty="0"/>
          </a:p>
          <a:p>
            <a:r>
              <a:rPr lang="en-GB" sz="1400" b="1" dirty="0"/>
              <a:t>This will guide them on the issues they have to consider when making their assessment of need, and set out who in their communities they should consult with in preparing the assessment of need – we are still working on the details, but the intention is to be fully inclusive in relation to age, gender, ability, health status</a:t>
            </a:r>
          </a:p>
          <a:p>
            <a:endParaRPr lang="en-GB" sz="1400" b="1" dirty="0"/>
          </a:p>
          <a:p>
            <a:r>
              <a:rPr lang="en-GB" sz="1400" b="1" dirty="0"/>
              <a:t>Once we have published the final guidance, that is in one sense WG’s role completed – it is then over to local authorities to deliver.  We will still be on hand to advise and support them through the process – but we will not be the toilet strategy police – we cannot intervene in local discussions or decisions, we cannot make LAs take one course of action or another, as each LA’s provisions will be different based on their local needs and circumstances and for them to decide</a:t>
            </a:r>
          </a:p>
          <a:p>
            <a:endParaRPr lang="en-GB" sz="1400" b="1" dirty="0"/>
          </a:p>
          <a:p>
            <a:r>
              <a:rPr lang="en-GB" sz="1400" b="1" dirty="0"/>
              <a:t>We will expect them to act on preparing and publishing their strategies though</a:t>
            </a:r>
          </a:p>
        </p:txBody>
      </p:sp>
      <p:sp>
        <p:nvSpPr>
          <p:cNvPr id="4" name="Slide Number Placeholder 3"/>
          <p:cNvSpPr>
            <a:spLocks noGrp="1"/>
          </p:cNvSpPr>
          <p:nvPr>
            <p:ph type="sldNum" sz="quarter" idx="10"/>
          </p:nvPr>
        </p:nvSpPr>
        <p:spPr/>
        <p:txBody>
          <a:bodyPr/>
          <a:lstStyle/>
          <a:p>
            <a:fld id="{C1FC761C-EF3E-4BA3-B9D7-247D4E68B412}" type="slidenum">
              <a:rPr lang="en-GB" smtClean="0"/>
              <a:t>8</a:t>
            </a:fld>
            <a:endParaRPr lang="en-GB" dirty="0"/>
          </a:p>
        </p:txBody>
      </p:sp>
    </p:spTree>
    <p:extLst>
      <p:ext uri="{BB962C8B-B14F-4D97-AF65-F5344CB8AC3E}">
        <p14:creationId xmlns:p14="http://schemas.microsoft.com/office/powerpoint/2010/main" val="148056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7413" y="736600"/>
            <a:ext cx="4103687" cy="3079750"/>
          </a:xfrm>
        </p:spPr>
      </p:sp>
      <p:sp>
        <p:nvSpPr>
          <p:cNvPr id="3" name="Notes Placeholder 2"/>
          <p:cNvSpPr>
            <a:spLocks noGrp="1"/>
          </p:cNvSpPr>
          <p:nvPr>
            <p:ph type="body" idx="1"/>
          </p:nvPr>
        </p:nvSpPr>
        <p:spPr>
          <a:xfrm>
            <a:off x="666908" y="3965303"/>
            <a:ext cx="5619963" cy="5256584"/>
          </a:xfrm>
        </p:spPr>
        <p:txBody>
          <a:bodyPr/>
          <a:lstStyle/>
          <a:p>
            <a:pPr>
              <a:lnSpc>
                <a:spcPct val="150000"/>
              </a:lnSpc>
            </a:pPr>
            <a:r>
              <a:rPr lang="en-GB" sz="1400" dirty="0"/>
              <a:t>So what to LAs have to do?</a:t>
            </a:r>
          </a:p>
          <a:p>
            <a:pPr>
              <a:lnSpc>
                <a:spcPct val="150000"/>
              </a:lnSpc>
            </a:pPr>
            <a:r>
              <a:rPr lang="en-GB" sz="1400" dirty="0"/>
              <a:t>Once this part of the Act comes into force – most likely next May, the clock starts for LAs – they will have a year to make the assessment of need, consult and publish their local toilet strategies.</a:t>
            </a:r>
          </a:p>
          <a:p>
            <a:pPr>
              <a:lnSpc>
                <a:spcPct val="150000"/>
              </a:lnSpc>
            </a:pPr>
            <a:endParaRPr lang="en-GB" sz="1400" dirty="0"/>
          </a:p>
          <a:p>
            <a:pPr>
              <a:lnSpc>
                <a:spcPct val="150000"/>
              </a:lnSpc>
            </a:pPr>
            <a:r>
              <a:rPr lang="en-GB" sz="1400" dirty="0"/>
              <a:t>They will be the full owners of their own strategies – they will be expected to open a dialogue with their local populations and identify additional toilets that can be brought into use as well as their own stock.</a:t>
            </a:r>
          </a:p>
          <a:p>
            <a:pPr>
              <a:lnSpc>
                <a:spcPct val="150000"/>
              </a:lnSpc>
            </a:pPr>
            <a:endParaRPr lang="en-GB" sz="1400" dirty="0"/>
          </a:p>
          <a:p>
            <a:pPr>
              <a:lnSpc>
                <a:spcPct val="150000"/>
              </a:lnSpc>
            </a:pPr>
            <a:r>
              <a:rPr lang="en-GB" sz="1400" dirty="0"/>
              <a:t>When they have published the strategies, they will have to publicise the availability of the toilets in as many ways as they can – on and off line</a:t>
            </a:r>
          </a:p>
          <a:p>
            <a:pPr>
              <a:lnSpc>
                <a:spcPct val="150000"/>
              </a:lnSpc>
            </a:pPr>
            <a:r>
              <a:rPr lang="en-GB" sz="1400" dirty="0"/>
              <a:t>There is a statutory cycle of review points – roughly every two years, but it depends on the dates of each local election, as this is the start point for each review cycle.</a:t>
            </a:r>
          </a:p>
        </p:txBody>
      </p:sp>
      <p:sp>
        <p:nvSpPr>
          <p:cNvPr id="4" name="Slide Number Placeholder 3"/>
          <p:cNvSpPr>
            <a:spLocks noGrp="1"/>
          </p:cNvSpPr>
          <p:nvPr>
            <p:ph type="sldNum" sz="quarter" idx="10"/>
          </p:nvPr>
        </p:nvSpPr>
        <p:spPr/>
        <p:txBody>
          <a:bodyPr/>
          <a:lstStyle/>
          <a:p>
            <a:fld id="{C1FC761C-EF3E-4BA3-B9D7-247D4E68B412}" type="slidenum">
              <a:rPr lang="en-GB" smtClean="0"/>
              <a:t>9</a:t>
            </a:fld>
            <a:endParaRPr lang="en-GB" dirty="0"/>
          </a:p>
        </p:txBody>
      </p:sp>
    </p:spTree>
    <p:extLst>
      <p:ext uri="{BB962C8B-B14F-4D97-AF65-F5344CB8AC3E}">
        <p14:creationId xmlns:p14="http://schemas.microsoft.com/office/powerpoint/2010/main" val="199481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172002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93232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349798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00250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2389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77305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86884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6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887476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26595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896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12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119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4084096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466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25197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1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777577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213435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143701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151482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182534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1254441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420155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1FBC08-1497-4DBE-9D7C-5CBC09EBCC00}" type="datetimeFigureOut">
              <a:rPr lang="en-GB" smtClean="0"/>
              <a:t>06/11/2017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F22F97A-E218-4BB6-A44D-73B9667675D9}" type="slidenum">
              <a:rPr lang="en-GB" smtClean="0"/>
              <a:t>‹#›</a:t>
            </a:fld>
            <a:endParaRPr lang="en-GB" dirty="0"/>
          </a:p>
        </p:txBody>
      </p:sp>
    </p:spTree>
    <p:extLst>
      <p:ext uri="{BB962C8B-B14F-4D97-AF65-F5344CB8AC3E}">
        <p14:creationId xmlns:p14="http://schemas.microsoft.com/office/powerpoint/2010/main" val="297593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FBC08-1497-4DBE-9D7C-5CBC09EBCC00}" type="datetimeFigureOut">
              <a:rPr lang="en-GB" smtClean="0"/>
              <a:t>06/11/2017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2F97A-E218-4BB6-A44D-73B9667675D9}" type="slidenum">
              <a:rPr lang="en-GB" smtClean="0"/>
              <a:t>‹#›</a:t>
            </a:fld>
            <a:endParaRPr lang="en-GB" dirty="0"/>
          </a:p>
        </p:txBody>
      </p:sp>
    </p:spTree>
    <p:extLst>
      <p:ext uri="{BB962C8B-B14F-4D97-AF65-F5344CB8AC3E}">
        <p14:creationId xmlns:p14="http://schemas.microsoft.com/office/powerpoint/2010/main" val="3742371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4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B549B-1CDA-4EB2-9C87-4BFC2CD3A124}" type="datetimeFigureOut">
              <a:rPr lang="en-GB" smtClean="0">
                <a:solidFill>
                  <a:prstClr val="black">
                    <a:tint val="75000"/>
                  </a:prstClr>
                </a:solidFill>
              </a:rPr>
              <a:pPr/>
              <a:t>06/11/2017</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42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42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76F10-9116-4B4A-BC3E-4D2514277D9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23540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992" y="2780928"/>
            <a:ext cx="7772400" cy="1470025"/>
          </a:xfrm>
        </p:spPr>
        <p:txBody>
          <a:bodyPr>
            <a:noAutofit/>
          </a:bodyPr>
          <a:lstStyle/>
          <a:p>
            <a:pPr algn="l"/>
            <a:r>
              <a:rPr lang="en-GB" sz="3600" b="1" dirty="0">
                <a:latin typeface="Arial" panose="020B0604020202020204" pitchFamily="34" charset="0"/>
                <a:cs typeface="Arial" panose="020B0604020202020204" pitchFamily="34" charset="0"/>
              </a:rPr>
              <a:t>Public Health (Wales) Act: </a:t>
            </a:r>
            <a:br>
              <a:rPr lang="en-GB" sz="3600" b="1" dirty="0">
                <a:latin typeface="Arial" panose="020B0604020202020204" pitchFamily="34" charset="0"/>
                <a:cs typeface="Arial" panose="020B0604020202020204" pitchFamily="34" charset="0"/>
              </a:rPr>
            </a:br>
            <a:r>
              <a:rPr lang="en-GB" sz="3600" b="1" dirty="0">
                <a:latin typeface="Arial" panose="020B0604020202020204" pitchFamily="34" charset="0"/>
                <a:cs typeface="Arial" panose="020B0604020202020204" pitchFamily="34" charset="0"/>
              </a:rPr>
              <a:t>Local Toilets Strategies</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7 November 2017</a:t>
            </a: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1200" y="0"/>
            <a:ext cx="20828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330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21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bwMode="auto">
          <a:xfrm>
            <a:off x="323528" y="44624"/>
            <a:ext cx="8748464"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gn="l"/>
            <a:r>
              <a:rPr lang="en-GB" altLang="en-US" sz="3600" b="1" dirty="0">
                <a:latin typeface="Arial" panose="020B0604020202020204" pitchFamily="34" charset="0"/>
                <a:cs typeface="Arial" panose="020B0604020202020204" pitchFamily="34" charset="0"/>
              </a:rPr>
              <a:t>Welsh Government – additional actions</a:t>
            </a:r>
          </a:p>
        </p:txBody>
      </p:sp>
      <p:sp>
        <p:nvSpPr>
          <p:cNvPr id="8196" name="Content Placeholder 2"/>
          <p:cNvSpPr>
            <a:spLocks noGrp="1"/>
          </p:cNvSpPr>
          <p:nvPr>
            <p:ph idx="1"/>
          </p:nvPr>
        </p:nvSpPr>
        <p:spPr bwMode="auto">
          <a:xfrm>
            <a:off x="323528" y="980728"/>
            <a:ext cx="8229600" cy="53285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marL="0" indent="0">
              <a:buNone/>
              <a:tabLst>
                <a:tab pos="2695575" algn="l"/>
              </a:tabLst>
            </a:pPr>
            <a:br>
              <a:rPr lang="en-GB" altLang="en-US" sz="8000" dirty="0">
                <a:latin typeface="Arial" panose="020B0604020202020204" pitchFamily="34" charset="0"/>
                <a:cs typeface="Arial" panose="020B0604020202020204" pitchFamily="34" charset="0"/>
              </a:rPr>
            </a:br>
            <a:endParaRPr lang="en-GB" altLang="en-US" sz="8000" dirty="0">
              <a:latin typeface="Arial" panose="020B0604020202020204" pitchFamily="34" charset="0"/>
              <a:cs typeface="Arial" panose="020B0604020202020204" pitchFamily="34" charset="0"/>
            </a:endParaRPr>
          </a:p>
        </p:txBody>
      </p:sp>
      <p:sp>
        <p:nvSpPr>
          <p:cNvPr id="2" name="TextBox 1"/>
          <p:cNvSpPr txBox="1"/>
          <p:nvPr/>
        </p:nvSpPr>
        <p:spPr>
          <a:xfrm>
            <a:off x="611560" y="764704"/>
            <a:ext cx="7704856" cy="590931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We have Ministerial commitments made in response to issues raised during the progress of the Act:</a:t>
            </a:r>
          </a:p>
          <a:p>
            <a:r>
              <a:rPr lang="en-GB" sz="2400" dirty="0">
                <a:latin typeface="Arial" panose="020B0604020202020204" pitchFamily="34" charset="0"/>
                <a:cs typeface="Arial" panose="020B0604020202020204" pitchFamily="34" charset="0"/>
              </a:rPr>
              <a:t> </a:t>
            </a:r>
          </a:p>
          <a:p>
            <a:pPr marL="285750" lvl="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developing a national toilet map for Wales using existing mapping tools utilised by the Welsh Government; and to make the dataset available to third parties who may wish to use it;</a:t>
            </a:r>
          </a:p>
          <a:p>
            <a:pPr lvl="0"/>
            <a:endParaRPr lang="en-GB" sz="2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accepting the principle of developing an app, but this should be done by third parties utilising the data made available by the Welsh Government;</a:t>
            </a:r>
          </a:p>
          <a:p>
            <a:pPr lvl="0"/>
            <a:endParaRPr lang="en-GB" sz="24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exploring options for a logo that could be displayed at all identified publicly accessible toilet facilities across Wales</a:t>
            </a:r>
            <a:r>
              <a:rPr lang="en-GB" sz="2400" dirty="0"/>
              <a:t>.</a:t>
            </a:r>
          </a:p>
          <a:p>
            <a:r>
              <a:rPr lang="en-GB" b="1" dirty="0"/>
              <a:t> </a:t>
            </a:r>
            <a:endParaRPr lang="en-GB" dirty="0"/>
          </a:p>
        </p:txBody>
      </p:sp>
    </p:spTree>
    <p:extLst>
      <p:ext uri="{BB962C8B-B14F-4D97-AF65-F5344CB8AC3E}">
        <p14:creationId xmlns:p14="http://schemas.microsoft.com/office/powerpoint/2010/main" val="319118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bwMode="auto">
          <a:xfrm>
            <a:off x="323528" y="44624"/>
            <a:ext cx="8748464"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algn="l"/>
            <a:r>
              <a:rPr lang="en-GB" altLang="en-US" sz="3600" b="1" dirty="0">
                <a:latin typeface="Arial" panose="020B0604020202020204" pitchFamily="34" charset="0"/>
                <a:cs typeface="Arial" panose="020B0604020202020204" pitchFamily="34" charset="0"/>
              </a:rPr>
              <a:t>Welsh Government – additional actions</a:t>
            </a:r>
          </a:p>
        </p:txBody>
      </p:sp>
      <p:sp>
        <p:nvSpPr>
          <p:cNvPr id="8196" name="Content Placeholder 2"/>
          <p:cNvSpPr>
            <a:spLocks noGrp="1"/>
          </p:cNvSpPr>
          <p:nvPr>
            <p:ph idx="1"/>
          </p:nvPr>
        </p:nvSpPr>
        <p:spPr bwMode="auto">
          <a:xfrm>
            <a:off x="323528" y="980728"/>
            <a:ext cx="8229600" cy="53285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marL="0" indent="0">
              <a:buNone/>
              <a:tabLst>
                <a:tab pos="2695575" algn="l"/>
              </a:tabLst>
            </a:pPr>
            <a:br>
              <a:rPr lang="en-GB" altLang="en-US" sz="8000" dirty="0">
                <a:latin typeface="Arial" panose="020B0604020202020204" pitchFamily="34" charset="0"/>
                <a:cs typeface="Arial" panose="020B0604020202020204" pitchFamily="34" charset="0"/>
              </a:rPr>
            </a:br>
            <a:endParaRPr lang="en-GB" altLang="en-US" sz="8000" dirty="0">
              <a:latin typeface="Arial" panose="020B0604020202020204" pitchFamily="34" charset="0"/>
              <a:cs typeface="Arial" panose="020B0604020202020204" pitchFamily="34" charset="0"/>
            </a:endParaRPr>
          </a:p>
        </p:txBody>
      </p:sp>
      <p:sp>
        <p:nvSpPr>
          <p:cNvPr id="2" name="TextBox 1"/>
          <p:cNvSpPr txBox="1"/>
          <p:nvPr/>
        </p:nvSpPr>
        <p:spPr>
          <a:xfrm>
            <a:off x="594021" y="899428"/>
            <a:ext cx="7704856"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National Toilets Map</a:t>
            </a:r>
            <a:r>
              <a:rPr lang="en-GB" b="1" dirty="0"/>
              <a:t> </a:t>
            </a:r>
            <a:endParaRPr lang="en-GB"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97" y="1348652"/>
            <a:ext cx="799288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0681" y="5157192"/>
            <a:ext cx="8136904"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Working with Welsh Government mappers to develop a dataset showing opening times, facilities and other useful information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Local Authorities will map each toilet they identify to the agreed dataset and Welsh Government systems will upload it to the </a:t>
            </a:r>
            <a:r>
              <a:rPr lang="en-GB" dirty="0" err="1">
                <a:latin typeface="Arial" panose="020B0604020202020204" pitchFamily="34" charset="0"/>
                <a:cs typeface="Arial" panose="020B0604020202020204" pitchFamily="34" charset="0"/>
              </a:rPr>
              <a:t>Lle</a:t>
            </a:r>
            <a:r>
              <a:rPr lang="en-GB" dirty="0">
                <a:latin typeface="Arial" panose="020B0604020202020204" pitchFamily="34" charset="0"/>
                <a:cs typeface="Arial" panose="020B0604020202020204" pitchFamily="34" charset="0"/>
              </a:rPr>
              <a:t> map </a:t>
            </a:r>
          </a:p>
        </p:txBody>
      </p:sp>
    </p:spTree>
    <p:extLst>
      <p:ext uri="{BB962C8B-B14F-4D97-AF65-F5344CB8AC3E}">
        <p14:creationId xmlns:p14="http://schemas.microsoft.com/office/powerpoint/2010/main" val="82518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a:noAutofit/>
          </a:bodyPr>
          <a:lstStyle/>
          <a:p>
            <a:pPr algn="l"/>
            <a:r>
              <a:rPr lang="en-GB" sz="3200" b="1" dirty="0">
                <a:latin typeface="Arial" panose="020B0604020202020204" pitchFamily="34" charset="0"/>
                <a:cs typeface="Arial" panose="020B0604020202020204" pitchFamily="34" charset="0"/>
              </a:rPr>
              <a:t>Welsh Government – additional actions</a:t>
            </a:r>
          </a:p>
        </p:txBody>
      </p:sp>
      <p:pic>
        <p:nvPicPr>
          <p:cNvPr id="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8652" y="1628800"/>
            <a:ext cx="352839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4509120"/>
            <a:ext cx="7848872"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Not a replacement for other signage</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Designed to be easy read </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Designed to be displayed by scheme participants to show that anyone can use their toilet for free without question</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38" y="1653141"/>
            <a:ext cx="326511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4635" y="971436"/>
            <a:ext cx="7344816"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National Toilets Logo</a:t>
            </a:r>
          </a:p>
        </p:txBody>
      </p:sp>
    </p:spTree>
    <p:extLst>
      <p:ext uri="{BB962C8B-B14F-4D97-AF65-F5344CB8AC3E}">
        <p14:creationId xmlns:p14="http://schemas.microsoft.com/office/powerpoint/2010/main" val="2964583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a:normAutofit/>
          </a:bodyPr>
          <a:lstStyle/>
          <a:p>
            <a:pPr algn="l"/>
            <a:r>
              <a:rPr lang="en-GB" sz="3600" b="1" dirty="0">
                <a:latin typeface="Arial" panose="020B0604020202020204" pitchFamily="34" charset="0"/>
                <a:cs typeface="Arial" panose="020B0604020202020204" pitchFamily="34" charset="0"/>
              </a:rPr>
              <a:t>Timescales</a:t>
            </a: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7584" y="1196752"/>
            <a:ext cx="7992888"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Welsh Government to issue statutory guidance for public consultation Dec 2017</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Welsh Government to issue final statutory guidance by May 2018</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Provisions of Part 8 of the Act come into force May 2018 – clock starts for Local Authorities</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Local Authorities have a year to make their assessment of need and publish their Local Toilets Strategies – by May 2019</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Act provides for mandatory statement of progress two years after publication</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Act provides for mandatory review within a year of each local election – but local authorities can review their Strategies at any time</a:t>
            </a:r>
          </a:p>
        </p:txBody>
      </p:sp>
    </p:spTree>
    <p:extLst>
      <p:ext uri="{BB962C8B-B14F-4D97-AF65-F5344CB8AC3E}">
        <p14:creationId xmlns:p14="http://schemas.microsoft.com/office/powerpoint/2010/main" val="422302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p:cNvPicPr>
            <a:picLocks noChangeAspect="1"/>
          </p:cNvPicPr>
          <p:nvPr/>
        </p:nvPicPr>
        <p:blipFill>
          <a:blip r:embed="rId3">
            <a:extLst>
              <a:ext uri="{28A0092B-C50C-407E-A947-70E740481C1C}">
                <a14:useLocalDpi xmlns:a14="http://schemas.microsoft.com/office/drawing/2010/main" val="0"/>
              </a:ext>
            </a:extLst>
          </a:blip>
          <a:srcRect l="3964" r="85745" b="261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bwMode="auto">
          <a:xfrm>
            <a:off x="1" y="0"/>
            <a:ext cx="7740650" cy="4365104"/>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Lst>
        </p:spPr>
        <p:txBody>
          <a:bodyPr lIns="50800" tIns="50800" rIns="30479" bIns="50800" anchor="ctr">
            <a:normAutofit/>
          </a:bodyPr>
          <a:lstStyle/>
          <a:p>
            <a:pPr marL="39688" algn="l" eaLnBrk="1" hangingPunct="1"/>
            <a:r>
              <a:rPr lang="en-US" b="1" dirty="0">
                <a:solidFill>
                  <a:schemeClr val="bg1"/>
                </a:solidFill>
                <a:latin typeface="Arial" panose="020B0604020202020204" pitchFamily="34" charset="0"/>
                <a:cs typeface="Arial" panose="020B0604020202020204" pitchFamily="34" charset="0"/>
              </a:rPr>
              <a:t>Diolch yn fawr</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Thank you very much</a:t>
            </a:r>
            <a:br>
              <a:rPr lang="en-US" b="1" dirty="0">
                <a:solidFill>
                  <a:schemeClr val="bg1"/>
                </a:solidFill>
              </a:rPr>
            </a:br>
            <a:br>
              <a:rPr lang="en-US" b="1" dirty="0">
                <a:solidFill>
                  <a:schemeClr val="bg1"/>
                </a:solidFill>
              </a:rPr>
            </a:br>
            <a:br>
              <a:rPr lang="en-US" b="1" dirty="0">
                <a:solidFill>
                  <a:schemeClr val="bg1"/>
                </a:solidFill>
              </a:rPr>
            </a:br>
            <a:endParaRPr lang="en-US" b="1" dirty="0">
              <a:solidFill>
                <a:schemeClr val="bg1"/>
              </a:solidFill>
            </a:endParaRPr>
          </a:p>
        </p:txBody>
      </p:sp>
      <p:sp>
        <p:nvSpPr>
          <p:cNvPr id="88068" name="Rectangle 4"/>
          <p:cNvSpPr>
            <a:spLocks noChangeArrowheads="1"/>
          </p:cNvSpPr>
          <p:nvPr/>
        </p:nvSpPr>
        <p:spPr bwMode="auto">
          <a:xfrm>
            <a:off x="1763724" y="5851525"/>
            <a:ext cx="7380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endParaRPr lang="en-US" dirty="0">
              <a:solidFill>
                <a:srgbClr val="FFFFFF"/>
              </a:solidFill>
              <a:sym typeface="Arial" charset="0"/>
            </a:endParaRPr>
          </a:p>
        </p:txBody>
      </p:sp>
      <p:pic>
        <p:nvPicPr>
          <p:cNvPr id="8806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1200" y="0"/>
            <a:ext cx="20828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9552" y="3284984"/>
            <a:ext cx="7776864" cy="1569660"/>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Stephen Barry</a:t>
            </a:r>
          </a:p>
          <a:p>
            <a:r>
              <a:rPr lang="en-GB" sz="2400" dirty="0">
                <a:solidFill>
                  <a:schemeClr val="bg1"/>
                </a:solidFill>
                <a:latin typeface="Arial" panose="020B0604020202020204" pitchFamily="34" charset="0"/>
                <a:cs typeface="Arial" panose="020B0604020202020204" pitchFamily="34" charset="0"/>
              </a:rPr>
              <a:t>Public Health Division</a:t>
            </a:r>
          </a:p>
          <a:p>
            <a:r>
              <a:rPr lang="en-GB" sz="2400" dirty="0">
                <a:solidFill>
                  <a:schemeClr val="bg1"/>
                </a:solidFill>
                <a:latin typeface="Arial" panose="020B0604020202020204" pitchFamily="34" charset="0"/>
                <a:cs typeface="Arial" panose="020B0604020202020204" pitchFamily="34" charset="0"/>
              </a:rPr>
              <a:t>Tel: 03000 628328</a:t>
            </a:r>
          </a:p>
          <a:p>
            <a:r>
              <a:rPr lang="en-GB" sz="2400" dirty="0">
                <a:solidFill>
                  <a:schemeClr val="bg1"/>
                </a:solidFill>
                <a:latin typeface="Arial" panose="020B0604020202020204" pitchFamily="34" charset="0"/>
                <a:cs typeface="Arial" panose="020B0604020202020204" pitchFamily="34" charset="0"/>
              </a:rPr>
              <a:t>E-mail: </a:t>
            </a:r>
            <a:r>
              <a:rPr lang="en-GB" sz="2400" dirty="0" err="1">
                <a:solidFill>
                  <a:schemeClr val="bg1"/>
                </a:solidFill>
                <a:latin typeface="Arial" panose="020B0604020202020204" pitchFamily="34" charset="0"/>
                <a:cs typeface="Arial" panose="020B0604020202020204" pitchFamily="34" charset="0"/>
              </a:rPr>
              <a:t>LocalToiletsStrategy@gov.wales</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7147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229600" cy="1143000"/>
          </a:xfrm>
        </p:spPr>
        <p:txBody>
          <a:bodyPr>
            <a:normAutofit fontScale="90000"/>
          </a:bodyPr>
          <a:lstStyle/>
          <a:p>
            <a:pPr algn="l"/>
            <a:r>
              <a:rPr lang="en-GB" sz="4000" b="1" dirty="0">
                <a:latin typeface="Arial" panose="020B0604020202020204" pitchFamily="34" charset="0"/>
                <a:cs typeface="Arial" panose="020B0604020202020204" pitchFamily="34" charset="0"/>
              </a:rPr>
              <a:t>Contents</a:t>
            </a:r>
            <a:br>
              <a:rPr lang="en-GB" sz="4000" b="1"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395537" y="188640"/>
            <a:ext cx="7344816" cy="8217634"/>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Background to the Act</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Local Toilets Strategies – what the Act requires</a:t>
            </a:r>
          </a:p>
          <a:p>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Local Toilets Strategies – what they can and can’t do</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Welsh Government role</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Local authorities’ role</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Timescale for delivery</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pPr lvl="1"/>
            <a:endParaRPr lang="en-GB" dirty="0"/>
          </a:p>
          <a:p>
            <a:pPr marL="742950" lvl="1" indent="-285750">
              <a:buFont typeface="Wingdings" panose="05000000000000000000" pitchFamily="2" charset="2"/>
              <a:buChar char="§"/>
            </a:pPr>
            <a:endParaRPr lang="en-GB" dirty="0"/>
          </a:p>
          <a:p>
            <a:pPr marL="742950" lvl="1" indent="-285750">
              <a:buFont typeface="Wingdings" panose="05000000000000000000" pitchFamily="2" charset="2"/>
              <a:buChar char="§"/>
            </a:pPr>
            <a:endParaRPr lang="en-GB" dirty="0"/>
          </a:p>
          <a:p>
            <a:pPr lvl="1"/>
            <a:endParaRPr lang="en-GB" dirty="0"/>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574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53752"/>
            <a:ext cx="8229600" cy="1143000"/>
          </a:xfrm>
        </p:spPr>
        <p:txBody>
          <a:bodyPr>
            <a:normAutofit/>
          </a:bodyPr>
          <a:lstStyle/>
          <a:p>
            <a:pPr algn="l"/>
            <a:r>
              <a:rPr lang="en-GB" sz="3600" b="1" dirty="0">
                <a:latin typeface="Arial" panose="020B0604020202020204" pitchFamily="34" charset="0"/>
                <a:cs typeface="Arial" panose="020B0604020202020204" pitchFamily="34" charset="0"/>
              </a:rPr>
              <a:t>Background to the Act (1)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564904"/>
            <a:ext cx="1764196" cy="254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18576" y="1196752"/>
            <a:ext cx="6984776" cy="5447645"/>
          </a:xfrm>
          <a:prstGeom prst="rect">
            <a:avLst/>
          </a:prstGeom>
          <a:noFill/>
        </p:spPr>
        <p:txBody>
          <a:bodyPr wrap="square" rtlCol="0">
            <a:spAutoFit/>
          </a:bodyPr>
          <a:lstStyle/>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Longstanding commitment to:  </a:t>
            </a:r>
          </a:p>
          <a:p>
            <a:r>
              <a:rPr lang="en-GB" sz="2400" dirty="0">
                <a:latin typeface="Arial" panose="020B0604020202020204" pitchFamily="34" charset="0"/>
                <a:cs typeface="Arial" panose="020B0604020202020204" pitchFamily="34" charset="0"/>
              </a:rPr>
              <a:t>     ‘</a:t>
            </a:r>
            <a:r>
              <a:rPr lang="en-GB" sz="2400" i="1" dirty="0">
                <a:latin typeface="Arial" panose="020B0604020202020204" pitchFamily="34" charset="0"/>
                <a:cs typeface="Arial" panose="020B0604020202020204" pitchFamily="34" charset="0"/>
              </a:rPr>
              <a:t>consider whether or not public health      </a:t>
            </a:r>
          </a:p>
          <a:p>
            <a:r>
              <a:rPr lang="en-GB" sz="2400" i="1" dirty="0">
                <a:latin typeface="Arial" panose="020B0604020202020204" pitchFamily="34" charset="0"/>
                <a:cs typeface="Arial" panose="020B0604020202020204" pitchFamily="34" charset="0"/>
              </a:rPr>
              <a:t>      legislation would provide significant benefits to  </a:t>
            </a:r>
          </a:p>
          <a:p>
            <a:r>
              <a:rPr lang="en-GB" sz="2400" i="1" dirty="0">
                <a:latin typeface="Arial" panose="020B0604020202020204" pitchFamily="34" charset="0"/>
                <a:cs typeface="Arial" panose="020B0604020202020204" pitchFamily="34" charset="0"/>
              </a:rPr>
              <a:t>      health and wellbeing in Wales’</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Green Paper consultation held Nov 2012–Feb 2013</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Calls for legislation to address specific public health issues</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White Paper consultation held April–June 2014</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Public Health (Wales) Bill introduced June 2015</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Scrutiny by the National Assembly for Wales June 2015–March 2016</a:t>
            </a: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Bill not passed – May 2016</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a:p>
            <a:endParaRPr lang="en-GB" dirty="0"/>
          </a:p>
        </p:txBody>
      </p:sp>
      <p:pic>
        <p:nvPicPr>
          <p:cNvPr id="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2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992" y="27384"/>
            <a:ext cx="3017520" cy="6858000"/>
          </a:xfrm>
          <a:prstGeom prst="rect">
            <a:avLst/>
          </a:prstGeom>
        </p:spPr>
      </p:pic>
      <p:sp>
        <p:nvSpPr>
          <p:cNvPr id="4" name="TextBox 3"/>
          <p:cNvSpPr txBox="1"/>
          <p:nvPr/>
        </p:nvSpPr>
        <p:spPr>
          <a:xfrm>
            <a:off x="323528" y="1177582"/>
            <a:ext cx="6120680" cy="4708981"/>
          </a:xfrm>
          <a:prstGeom prst="rect">
            <a:avLst/>
          </a:prstGeom>
          <a:noFill/>
        </p:spPr>
        <p:txBody>
          <a:bodyPr wrap="square" rtlCol="0">
            <a:spAutoFit/>
          </a:bodyPr>
          <a:lstStyle/>
          <a:p>
            <a:pPr marL="285750" indent="-285750">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Manifesto commitment to re-introduce a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Public Health Bill</a:t>
            </a:r>
            <a:br>
              <a:rPr lang="en-GB" sz="2400" dirty="0">
                <a:latin typeface="Arial" panose="020B0604020202020204" pitchFamily="34" charset="0"/>
                <a:cs typeface="Arial" panose="020B0604020202020204" pitchFamily="34" charset="0"/>
              </a:rPr>
            </a:br>
            <a:endParaRPr lang="en-GB" sz="2400"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Bill re-introduced 7 November 2016, but without restrictions on the use of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e-cigarettes in public spaces</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Bill passed 16 May 2017</a:t>
            </a:r>
            <a:br>
              <a:rPr lang="en-GB" sz="2400" dirty="0">
                <a:latin typeface="Arial" panose="020B0604020202020204" pitchFamily="34" charset="0"/>
                <a:cs typeface="Arial" panose="020B0604020202020204" pitchFamily="34" charset="0"/>
              </a:rPr>
            </a:br>
            <a:endParaRPr lang="en-GB"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GB" sz="2400" dirty="0">
                <a:latin typeface="Arial" panose="020B0604020202020204" pitchFamily="34" charset="0"/>
                <a:cs typeface="Arial" panose="020B0604020202020204" pitchFamily="34" charset="0"/>
              </a:rPr>
              <a:t>Royal Assent 3 July 2017</a:t>
            </a:r>
          </a:p>
          <a:p>
            <a:pPr lvl="1"/>
            <a:r>
              <a:rPr lang="en-GB" dirty="0">
                <a:latin typeface="Arial" panose="020B0604020202020204" pitchFamily="34" charset="0"/>
                <a:cs typeface="Arial" panose="020B0604020202020204" pitchFamily="34" charset="0"/>
              </a:rPr>
              <a:t> </a:t>
            </a:r>
          </a:p>
          <a:p>
            <a:endParaRPr lang="en-GB" dirty="0"/>
          </a:p>
        </p:txBody>
      </p:sp>
      <p:sp>
        <p:nvSpPr>
          <p:cNvPr id="5" name="TextBox 4"/>
          <p:cNvSpPr txBox="1"/>
          <p:nvPr/>
        </p:nvSpPr>
        <p:spPr>
          <a:xfrm>
            <a:off x="323528" y="-27384"/>
            <a:ext cx="5810117" cy="1200329"/>
          </a:xfrm>
          <a:prstGeom prst="rect">
            <a:avLst/>
          </a:prstGeom>
          <a:noFill/>
        </p:spPr>
        <p:txBody>
          <a:bodyPr wrap="none" rtlCol="0">
            <a:spAutoFit/>
          </a:bodyPr>
          <a:lstStyle/>
          <a:p>
            <a:endParaRPr lang="en-GB" sz="3600" b="1" dirty="0">
              <a:latin typeface="Arial" panose="020B0604020202020204" pitchFamily="34" charset="0"/>
              <a:cs typeface="Arial" panose="020B0604020202020204" pitchFamily="34" charset="0"/>
            </a:endParaRPr>
          </a:p>
          <a:p>
            <a:r>
              <a:rPr lang="en-GB" sz="3600" b="1" dirty="0">
                <a:latin typeface="Arial" panose="020B0604020202020204" pitchFamily="34" charset="0"/>
                <a:cs typeface="Arial" panose="020B0604020202020204" pitchFamily="34" charset="0"/>
              </a:rPr>
              <a:t>Background to the Act (2)</a:t>
            </a:r>
          </a:p>
        </p:txBody>
      </p:sp>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22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7"/>
          <p:cNvSpPr>
            <a:spLocks noChangeArrowheads="1"/>
          </p:cNvSpPr>
          <p:nvPr/>
        </p:nvSpPr>
        <p:spPr bwMode="auto">
          <a:xfrm>
            <a:off x="179388" y="0"/>
            <a:ext cx="73929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9688"/>
            <a:endParaRPr lang="en-GB" sz="3600" b="1" dirty="0">
              <a:solidFill>
                <a:schemeClr val="bg1"/>
              </a:solidFill>
            </a:endParaRPr>
          </a:p>
        </p:txBody>
      </p:sp>
      <p:sp>
        <p:nvSpPr>
          <p:cNvPr id="12294" name="TextBox 1"/>
          <p:cNvSpPr txBox="1">
            <a:spLocks noChangeArrowheads="1"/>
          </p:cNvSpPr>
          <p:nvPr/>
        </p:nvSpPr>
        <p:spPr bwMode="auto">
          <a:xfrm>
            <a:off x="323528" y="44624"/>
            <a:ext cx="856895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84" charset="-128"/>
              </a:defRPr>
            </a:lvl1pPr>
            <a:lvl2pPr marL="742950" indent="-285750">
              <a:defRPr sz="2400">
                <a:solidFill>
                  <a:schemeClr val="tx1"/>
                </a:solidFill>
                <a:latin typeface="Arial" charset="0"/>
                <a:ea typeface="ＭＳ Ｐゴシック" pitchFamily="84" charset="-128"/>
              </a:defRPr>
            </a:lvl2pPr>
            <a:lvl3pPr marL="1143000" indent="-228600">
              <a:defRPr sz="2400">
                <a:solidFill>
                  <a:schemeClr val="tx1"/>
                </a:solidFill>
                <a:latin typeface="Arial" charset="0"/>
                <a:ea typeface="ＭＳ Ｐゴシック" pitchFamily="84" charset="-128"/>
              </a:defRPr>
            </a:lvl3pPr>
            <a:lvl4pPr marL="1600200" indent="-228600">
              <a:defRPr sz="2400">
                <a:solidFill>
                  <a:schemeClr val="tx1"/>
                </a:solidFill>
                <a:latin typeface="Arial" charset="0"/>
                <a:ea typeface="ＭＳ Ｐゴシック" pitchFamily="84" charset="-128"/>
              </a:defRPr>
            </a:lvl4pPr>
            <a:lvl5pPr marL="2057400" indent="-22860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endParaRPr lang="en-GB" sz="3200" b="1" dirty="0"/>
          </a:p>
          <a:p>
            <a:r>
              <a:rPr lang="en-GB" sz="3600" b="1" dirty="0"/>
              <a:t>Public Health (Wales) Act 2017</a:t>
            </a:r>
            <a:br>
              <a:rPr lang="en-GB" sz="3600" b="1" dirty="0"/>
            </a:br>
            <a:r>
              <a:rPr lang="en-GB" sz="3600" b="1" dirty="0"/>
              <a:t>Part 8 – Local Toilets Strategies</a:t>
            </a:r>
          </a:p>
        </p:txBody>
      </p:sp>
      <p:sp>
        <p:nvSpPr>
          <p:cNvPr id="3" name="TextBox 2"/>
          <p:cNvSpPr txBox="1"/>
          <p:nvPr/>
        </p:nvSpPr>
        <p:spPr>
          <a:xfrm>
            <a:off x="539552" y="1412776"/>
            <a:ext cx="8136903" cy="4893647"/>
          </a:xfrm>
          <a:prstGeom prst="rect">
            <a:avLst/>
          </a:prstGeom>
          <a:noFill/>
        </p:spPr>
        <p:txBody>
          <a:bodyPr wrap="square" rtlCol="0">
            <a:spAutoFit/>
          </a:bodyPr>
          <a:lstStyle/>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Requires local authorities to make a mandatory “Assessment of Need” of the local population – including visitors</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Requires local authorities to consult with their populations in making the Assessment of Need</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 definition of “toilet” includes changing places and baby changing facilities</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Mandates a framework for regular reviews of strategies</a:t>
            </a:r>
          </a:p>
        </p:txBody>
      </p:sp>
      <p:pic>
        <p:nvPicPr>
          <p:cNvPr id="1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558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1143000"/>
          </a:xfrm>
        </p:spPr>
        <p:txBody>
          <a:bodyPr>
            <a:normAutofit fontScale="90000"/>
          </a:bodyPr>
          <a:lstStyle/>
          <a:p>
            <a:pPr algn="l"/>
            <a:br>
              <a:rPr lang="en-GB" sz="3600" b="1" dirty="0">
                <a:latin typeface="Arial" panose="020B0604020202020204" pitchFamily="34" charset="0"/>
                <a:cs typeface="Arial" panose="020B0604020202020204" pitchFamily="34" charset="0"/>
              </a:rPr>
            </a:br>
            <a:br>
              <a:rPr lang="en-GB" sz="36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What the Local Toilets Strategies can do:</a:t>
            </a:r>
            <a:r>
              <a:rPr lang="en-GB" sz="3600" b="1"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330200" y="1196752"/>
            <a:ext cx="8229600" cy="5472608"/>
          </a:xfrm>
        </p:spPr>
        <p:txBody>
          <a:bodyPr>
            <a:noAutofit/>
          </a:bodyPr>
          <a:lstStyle/>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Move away from the idea that only local authorities are responsible for toilet provision</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Encourage creative solutions to the need for toilet facilities</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Encourage community involvement</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Encourage involvement of businesses and other organisations to help provide the solutions</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319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330200" y="404664"/>
            <a:ext cx="8229600" cy="91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lgn="l"/>
            <a:r>
              <a:rPr lang="en-GB" altLang="en-US" sz="3600" b="1" dirty="0">
                <a:latin typeface="Arial" panose="020B0604020202020204" pitchFamily="34" charset="0"/>
                <a:cs typeface="Arial" panose="020B0604020202020204" pitchFamily="34" charset="0"/>
              </a:rPr>
              <a:t>What Local Toilets Strategies cannot do:</a:t>
            </a:r>
          </a:p>
        </p:txBody>
      </p:sp>
      <p:sp>
        <p:nvSpPr>
          <p:cNvPr id="3" name="Content Placeholder 2"/>
          <p:cNvSpPr>
            <a:spLocks noGrp="1"/>
          </p:cNvSpPr>
          <p:nvPr>
            <p:ph idx="1"/>
          </p:nvPr>
        </p:nvSpPr>
        <p:spPr>
          <a:xfrm>
            <a:off x="366075" y="1196752"/>
            <a:ext cx="8229600" cy="5067300"/>
          </a:xfrm>
        </p:spPr>
        <p:txBody>
          <a:bodyPr>
            <a:normAutofit/>
          </a:bodyPr>
          <a:lstStyle/>
          <a:p>
            <a:pPr marL="0" indent="0">
              <a:buNone/>
              <a:defRPr/>
            </a:pPr>
            <a:endParaRPr lang="en-GB" sz="2400" dirty="0">
              <a:latin typeface="Arial" panose="020B0604020202020204" pitchFamily="34" charset="0"/>
              <a:cs typeface="Arial" panose="020B0604020202020204" pitchFamily="34" charset="0"/>
            </a:endParaRPr>
          </a:p>
          <a:p>
            <a:pPr>
              <a:defRPr/>
            </a:pPr>
            <a:r>
              <a:rPr lang="en-GB" sz="2400" dirty="0">
                <a:latin typeface="Arial" panose="020B0604020202020204" pitchFamily="34" charset="0"/>
                <a:cs typeface="Arial" panose="020B0604020202020204" pitchFamily="34" charset="0"/>
              </a:rPr>
              <a:t>Change </a:t>
            </a:r>
            <a:r>
              <a:rPr lang="en-GB" sz="2400" dirty="0" err="1">
                <a:latin typeface="Arial" panose="020B0604020202020204" pitchFamily="34" charset="0"/>
                <a:cs typeface="Arial" panose="020B0604020202020204" pitchFamily="34" charset="0"/>
              </a:rPr>
              <a:t>mindsets</a:t>
            </a:r>
            <a:r>
              <a:rPr lang="en-GB" sz="2400" dirty="0">
                <a:latin typeface="Arial" panose="020B0604020202020204" pitchFamily="34" charset="0"/>
                <a:cs typeface="Arial" panose="020B0604020202020204" pitchFamily="34" charset="0"/>
              </a:rPr>
              <a:t> overnight – for local authorities and the public</a:t>
            </a:r>
          </a:p>
          <a:p>
            <a:pPr>
              <a:defRPr/>
            </a:pPr>
            <a:endParaRPr lang="en-GB" sz="2400" dirty="0">
              <a:latin typeface="Arial" panose="020B0604020202020204" pitchFamily="34" charset="0"/>
              <a:cs typeface="Arial" panose="020B0604020202020204" pitchFamily="34" charset="0"/>
            </a:endParaRPr>
          </a:p>
          <a:p>
            <a:pPr>
              <a:defRPr/>
            </a:pPr>
            <a:r>
              <a:rPr lang="en-GB" sz="2400" dirty="0">
                <a:latin typeface="Arial" panose="020B0604020202020204" pitchFamily="34" charset="0"/>
                <a:cs typeface="Arial" panose="020B0604020202020204" pitchFamily="34" charset="0"/>
              </a:rPr>
              <a:t>Provide a solution to every issue – accepts that supply may not always be able to meet demand</a:t>
            </a:r>
          </a:p>
          <a:p>
            <a:pPr>
              <a:defRPr/>
            </a:pPr>
            <a:endParaRPr lang="en-GB" sz="2400" dirty="0">
              <a:latin typeface="Arial" panose="020B0604020202020204" pitchFamily="34" charset="0"/>
              <a:cs typeface="Arial" panose="020B0604020202020204" pitchFamily="34" charset="0"/>
            </a:endParaRPr>
          </a:p>
          <a:p>
            <a:pPr>
              <a:defRPr/>
            </a:pPr>
            <a:r>
              <a:rPr lang="en-GB" sz="2400" dirty="0">
                <a:latin typeface="Arial" panose="020B0604020202020204" pitchFamily="34" charset="0"/>
                <a:cs typeface="Arial" panose="020B0604020202020204" pitchFamily="34" charset="0"/>
              </a:rPr>
              <a:t>Put a new, fully accessible toilet everywhere – expectations need to be managed</a:t>
            </a:r>
          </a:p>
          <a:p>
            <a:pPr>
              <a:defRPr/>
            </a:pPr>
            <a:endParaRPr lang="en-GB" sz="2400" dirty="0">
              <a:latin typeface="Arial" panose="020B0604020202020204" pitchFamily="34" charset="0"/>
              <a:cs typeface="Arial" panose="020B0604020202020204" pitchFamily="34" charset="0"/>
            </a:endParaRPr>
          </a:p>
          <a:p>
            <a:pPr>
              <a:defRPr/>
            </a:pPr>
            <a:r>
              <a:rPr lang="en-GB" sz="2400" dirty="0">
                <a:latin typeface="Arial" panose="020B0604020202020204" pitchFamily="34" charset="0"/>
                <a:cs typeface="Arial" panose="020B0604020202020204" pitchFamily="34" charset="0"/>
              </a:rPr>
              <a:t>Promise wide expenditure – it is about using existing resources creatively</a:t>
            </a:r>
          </a:p>
          <a:p>
            <a:pPr>
              <a:defRPr/>
            </a:pPr>
            <a:endParaRPr lang="en-GB" sz="2400" dirty="0">
              <a:latin typeface="Arial" panose="020B0604020202020204" pitchFamily="34" charset="0"/>
              <a:cs typeface="Arial" panose="020B0604020202020204" pitchFamily="34" charset="0"/>
            </a:endParaRP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115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1"/>
          <p:cNvSpPr>
            <a:spLocks noGrp="1"/>
          </p:cNvSpPr>
          <p:nvPr>
            <p:ph type="title"/>
          </p:nvPr>
        </p:nvSpPr>
        <p:spPr bwMode="auto">
          <a:xfrm>
            <a:off x="364655" y="0"/>
            <a:ext cx="8229600" cy="801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pPr algn="l"/>
            <a:br>
              <a:rPr lang="en-GB" altLang="en-US" sz="4000" b="1" dirty="0"/>
            </a:br>
            <a:r>
              <a:rPr lang="en-GB" altLang="en-US" sz="4000" b="1" dirty="0">
                <a:latin typeface="Arial" panose="020B0604020202020204" pitchFamily="34" charset="0"/>
                <a:cs typeface="Arial" panose="020B0604020202020204" pitchFamily="34" charset="0"/>
              </a:rPr>
              <a:t>Welsh Government’s role</a:t>
            </a:r>
          </a:p>
        </p:txBody>
      </p:sp>
      <p:sp>
        <p:nvSpPr>
          <p:cNvPr id="3" name="Content Placeholder 2"/>
          <p:cNvSpPr>
            <a:spLocks noGrp="1"/>
          </p:cNvSpPr>
          <p:nvPr>
            <p:ph idx="1"/>
          </p:nvPr>
        </p:nvSpPr>
        <p:spPr>
          <a:xfrm>
            <a:off x="385192" y="1146175"/>
            <a:ext cx="8435280" cy="4979988"/>
          </a:xfrm>
        </p:spPr>
        <p:txBody>
          <a:bodyPr>
            <a:normAutofit/>
          </a:bodyPr>
          <a:lstStyle/>
          <a:p>
            <a:pPr>
              <a:tabLst>
                <a:tab pos="2511425" algn="l"/>
              </a:tabLst>
              <a:defRPr/>
            </a:pPr>
            <a:endParaRPr lang="en-GB" sz="2400" dirty="0"/>
          </a:p>
          <a:p>
            <a:pPr>
              <a:tabLst>
                <a:tab pos="2511425" algn="l"/>
              </a:tabLst>
              <a:defRPr/>
            </a:pPr>
            <a:r>
              <a:rPr lang="en-GB" sz="2400" dirty="0">
                <a:latin typeface="Arial" panose="020B0604020202020204" pitchFamily="34" charset="0"/>
                <a:cs typeface="Arial" panose="020B0604020202020204" pitchFamily="34" charset="0"/>
              </a:rPr>
              <a:t>Write and publish statutory guidance for local authorities on Local Toilets Strategies – which must be followed</a:t>
            </a:r>
          </a:p>
          <a:p>
            <a:pPr marL="0" indent="0">
              <a:buNone/>
              <a:tabLst>
                <a:tab pos="2511425" algn="l"/>
              </a:tabLst>
              <a:defRPr/>
            </a:pPr>
            <a:endParaRPr lang="en-GB" sz="2400" dirty="0">
              <a:latin typeface="Arial" panose="020B0604020202020204" pitchFamily="34" charset="0"/>
              <a:cs typeface="Arial" panose="020B0604020202020204" pitchFamily="34" charset="0"/>
            </a:endParaRPr>
          </a:p>
          <a:p>
            <a:pPr>
              <a:tabLst>
                <a:tab pos="2511425" algn="l"/>
              </a:tabLst>
              <a:defRPr/>
            </a:pPr>
            <a:r>
              <a:rPr lang="en-GB" sz="2400" dirty="0">
                <a:latin typeface="Arial" panose="020B0604020202020204" pitchFamily="34" charset="0"/>
                <a:cs typeface="Arial" panose="020B0604020202020204" pitchFamily="34" charset="0"/>
              </a:rPr>
              <a:t>Set out criteria for considering what to include in the Assessment of Need</a:t>
            </a:r>
          </a:p>
          <a:p>
            <a:pPr>
              <a:tabLst>
                <a:tab pos="2511425" algn="l"/>
              </a:tabLst>
              <a:defRPr/>
            </a:pPr>
            <a:endParaRPr lang="en-GB" sz="2400" dirty="0">
              <a:latin typeface="Arial" panose="020B0604020202020204" pitchFamily="34" charset="0"/>
              <a:cs typeface="Arial" panose="020B0604020202020204" pitchFamily="34" charset="0"/>
            </a:endParaRPr>
          </a:p>
          <a:p>
            <a:pPr>
              <a:tabLst>
                <a:tab pos="2511425" algn="l"/>
              </a:tabLst>
              <a:defRPr/>
            </a:pPr>
            <a:r>
              <a:rPr lang="en-GB" sz="2400" dirty="0">
                <a:latin typeface="Arial" panose="020B0604020202020204" pitchFamily="34" charset="0"/>
                <a:cs typeface="Arial" panose="020B0604020202020204" pitchFamily="34" charset="0"/>
              </a:rPr>
              <a:t>Set out criteria on who should be consulted</a:t>
            </a:r>
          </a:p>
          <a:p>
            <a:pPr>
              <a:tabLst>
                <a:tab pos="2511425" algn="l"/>
              </a:tabLst>
              <a:defRPr/>
            </a:pPr>
            <a:endParaRPr lang="en-GB" sz="2400" dirty="0">
              <a:latin typeface="Arial" panose="020B0604020202020204" pitchFamily="34" charset="0"/>
              <a:cs typeface="Arial" panose="020B0604020202020204" pitchFamily="34" charset="0"/>
            </a:endParaRPr>
          </a:p>
          <a:p>
            <a:pPr>
              <a:tabLst>
                <a:tab pos="2511425" algn="l"/>
              </a:tabLst>
              <a:defRPr/>
            </a:pPr>
            <a:r>
              <a:rPr lang="en-GB" sz="2400" dirty="0">
                <a:latin typeface="Arial" panose="020B0604020202020204" pitchFamily="34" charset="0"/>
                <a:cs typeface="Arial" panose="020B0604020202020204" pitchFamily="34" charset="0"/>
              </a:rPr>
              <a:t>Advisory role to local authorities on developing their strategies – but not ‘policing’ them</a:t>
            </a:r>
          </a:p>
          <a:p>
            <a:pPr marL="0" indent="0">
              <a:buNone/>
              <a:tabLst>
                <a:tab pos="2511425" algn="l"/>
              </a:tabLst>
              <a:defRPr/>
            </a:pPr>
            <a:endParaRPr lang="en-GB" sz="2000" dirty="0"/>
          </a:p>
        </p:txBody>
      </p:sp>
    </p:spTree>
    <p:extLst>
      <p:ext uri="{BB962C8B-B14F-4D97-AF65-F5344CB8AC3E}">
        <p14:creationId xmlns:p14="http://schemas.microsoft.com/office/powerpoint/2010/main" val="392811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bwMode="auto">
          <a:xfrm>
            <a:off x="301870" y="260648"/>
            <a:ext cx="8229600" cy="6480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lgn="l"/>
            <a:r>
              <a:rPr lang="en-GB" altLang="en-US" sz="3600" b="1" dirty="0">
                <a:latin typeface="Arial" panose="020B0604020202020204" pitchFamily="34" charset="0"/>
                <a:cs typeface="Arial" panose="020B0604020202020204" pitchFamily="34" charset="0"/>
              </a:rPr>
              <a:t>Local Authority’s role</a:t>
            </a:r>
          </a:p>
        </p:txBody>
      </p:sp>
      <p:sp>
        <p:nvSpPr>
          <p:cNvPr id="3" name="Content Placeholder 2"/>
          <p:cNvSpPr>
            <a:spLocks noGrp="1"/>
          </p:cNvSpPr>
          <p:nvPr>
            <p:ph idx="1"/>
          </p:nvPr>
        </p:nvSpPr>
        <p:spPr>
          <a:xfrm>
            <a:off x="467544" y="1052736"/>
            <a:ext cx="8229600" cy="5954623"/>
          </a:xfrm>
        </p:spPr>
        <p:txBody>
          <a:bodyPr>
            <a:noAutofit/>
          </a:bodyPr>
          <a:lstStyle/>
          <a:p>
            <a:pPr>
              <a:defRPr/>
            </a:pPr>
            <a:r>
              <a:rPr lang="en-GB" sz="2400" dirty="0">
                <a:latin typeface="Arial" panose="020B0604020202020204" pitchFamily="34" charset="0"/>
                <a:cs typeface="Arial" panose="020B0604020202020204" pitchFamily="34" charset="0"/>
              </a:rPr>
              <a:t>Make an Assessment of Need of the local population, (including visitors), through consultation with the population</a:t>
            </a:r>
          </a:p>
          <a:p>
            <a:pPr>
              <a:defRPr/>
            </a:pPr>
            <a:r>
              <a:rPr lang="en-GB" sz="2400" dirty="0">
                <a:latin typeface="Arial" panose="020B0604020202020204" pitchFamily="34" charset="0"/>
                <a:cs typeface="Arial" panose="020B0604020202020204" pitchFamily="34" charset="0"/>
              </a:rPr>
              <a:t>Identify how those needs will be addressed </a:t>
            </a:r>
          </a:p>
          <a:p>
            <a:pPr>
              <a:defRPr/>
            </a:pPr>
            <a:r>
              <a:rPr lang="en-GB" sz="2400" dirty="0">
                <a:latin typeface="Arial" panose="020B0604020202020204" pitchFamily="34" charset="0"/>
                <a:cs typeface="Arial" panose="020B0604020202020204" pitchFamily="34" charset="0"/>
              </a:rPr>
              <a:t>State the actions that will be undertaken to address the needs identified</a:t>
            </a:r>
          </a:p>
          <a:p>
            <a:pPr>
              <a:defRPr/>
            </a:pPr>
            <a:r>
              <a:rPr lang="en-GB" sz="2400" dirty="0">
                <a:latin typeface="Arial" panose="020B0604020202020204" pitchFamily="34" charset="0"/>
                <a:cs typeface="Arial" panose="020B0604020202020204" pitchFamily="34" charset="0"/>
              </a:rPr>
              <a:t>Include these actions in their Local Toilets Strategy</a:t>
            </a:r>
          </a:p>
          <a:p>
            <a:pPr>
              <a:defRPr/>
            </a:pPr>
            <a:r>
              <a:rPr lang="en-GB" sz="2400" dirty="0">
                <a:latin typeface="Arial" panose="020B0604020202020204" pitchFamily="34" charset="0"/>
                <a:cs typeface="Arial" panose="020B0604020202020204" pitchFamily="34" charset="0"/>
              </a:rPr>
              <a:t>Publish their Local Toilets Strategy and make it available to the public</a:t>
            </a:r>
          </a:p>
          <a:p>
            <a:pPr>
              <a:defRPr/>
            </a:pPr>
            <a:r>
              <a:rPr lang="en-GB" sz="2400" dirty="0">
                <a:latin typeface="Arial" panose="020B0604020202020204" pitchFamily="34" charset="0"/>
                <a:cs typeface="Arial" panose="020B0604020202020204" pitchFamily="34" charset="0"/>
              </a:rPr>
              <a:t>Publicise the toilets named in the Strategy</a:t>
            </a:r>
          </a:p>
          <a:p>
            <a:pPr>
              <a:defRPr/>
            </a:pPr>
            <a:r>
              <a:rPr lang="en-GB" sz="2400" dirty="0">
                <a:latin typeface="Arial" panose="020B0604020202020204" pitchFamily="34" charset="0"/>
                <a:cs typeface="Arial" panose="020B0604020202020204" pitchFamily="34" charset="0"/>
              </a:rPr>
              <a:t>Regularly review actions in Strategy according to a mandatory timeframe</a:t>
            </a:r>
          </a:p>
        </p:txBody>
      </p:sp>
    </p:spTree>
    <p:extLst>
      <p:ext uri="{BB962C8B-B14F-4D97-AF65-F5344CB8AC3E}">
        <p14:creationId xmlns:p14="http://schemas.microsoft.com/office/powerpoint/2010/main" val="752818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2278</TotalTime>
  <Words>2756</Words>
  <Application>Microsoft Office PowerPoint</Application>
  <PresentationFormat>On-screen Show (4:3)</PresentationFormat>
  <Paragraphs>221</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ＭＳ Ｐゴシック</vt:lpstr>
      <vt:lpstr>Arial</vt:lpstr>
      <vt:lpstr>Calibri</vt:lpstr>
      <vt:lpstr>Helvetica</vt:lpstr>
      <vt:lpstr>Wingdings</vt:lpstr>
      <vt:lpstr>Office Theme</vt:lpstr>
      <vt:lpstr>1_Office Theme</vt:lpstr>
      <vt:lpstr>Public Health (Wales) Act:  Local Toilets Strategies   7 November 2017</vt:lpstr>
      <vt:lpstr>Contents  </vt:lpstr>
      <vt:lpstr>Background to the Act (1)</vt:lpstr>
      <vt:lpstr>PowerPoint Presentation</vt:lpstr>
      <vt:lpstr>PowerPoint Presentation</vt:lpstr>
      <vt:lpstr>  What the Local Toilets Strategies can do: </vt:lpstr>
      <vt:lpstr>What Local Toilets Strategies cannot do:</vt:lpstr>
      <vt:lpstr> Welsh Government’s role</vt:lpstr>
      <vt:lpstr>Local Authority’s role</vt:lpstr>
      <vt:lpstr>Welsh Government – additional actions</vt:lpstr>
      <vt:lpstr>Welsh Government – additional actions</vt:lpstr>
      <vt:lpstr>Welsh Government – additional actions</vt:lpstr>
      <vt:lpstr>Timescales</vt:lpstr>
      <vt:lpstr>Diolch yn fawr Thank you very much   </vt:lpstr>
    </vt:vector>
  </TitlesOfParts>
  <Company>Welsh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Public Health (Wales) Bill Chartered Institute of Environmental Health 27 April 2017</dc:title>
  <dc:creator>Tudor-Smith, Chris (DHSS-DHP-Public Health)</dc:creator>
  <cp:lastModifiedBy>John Hallam</cp:lastModifiedBy>
  <cp:revision>151</cp:revision>
  <cp:lastPrinted>2017-11-03T09:30:29Z</cp:lastPrinted>
  <dcterms:created xsi:type="dcterms:W3CDTF">2016-12-21T14:49:13Z</dcterms:created>
  <dcterms:modified xsi:type="dcterms:W3CDTF">2017-11-06T20:26:44Z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A19738778</vt:lpwstr>
  </property>
  <property fmtid="{D5CDD505-2E9C-101B-9397-08002B2CF9AE}" pid="4" name="Objective-Title">
    <vt:lpwstr>17-11-02  Presentation - Maindee  The Public Health (Wales) Act and toilets</vt:lpwstr>
  </property>
  <property fmtid="{D5CDD505-2E9C-101B-9397-08002B2CF9AE}" pid="5" name="Objective-Comment">
    <vt:lpwstr/>
  </property>
  <property fmtid="{D5CDD505-2E9C-101B-9397-08002B2CF9AE}" pid="6" name="Objective-CreationStamp">
    <vt:filetime>2017-11-02T12:39:53Z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2017-11-06T17:12:02Z</vt:filetime>
  </property>
  <property fmtid="{D5CDD505-2E9C-101B-9397-08002B2CF9AE}" pid="10" name="Objective-ModificationStamp">
    <vt:filetime>2017-11-06T17:12:02Z</vt:filetime>
  </property>
  <property fmtid="{D5CDD505-2E9C-101B-9397-08002B2CF9AE}" pid="11" name="Objective-Owner">
    <vt:lpwstr>Cooper, Janette (HSS - DHP Public Health)</vt:lpwstr>
  </property>
  <property fmtid="{D5CDD505-2E9C-101B-9397-08002B2CF9AE}" pid="12" name="Objective-Path">
    <vt:lpwstr>Objective Global Folder:Corporate File Plan:POLICY DEVELOPMENT &amp; REGULATION:Policy Development - Health, Well-being &amp; Care:Policy Development - Public Health:Provision of Toilets - Communication &amp; Awareness - 2013-2017:event at Maindee Nov 2017:</vt:lpwstr>
  </property>
  <property fmtid="{D5CDD505-2E9C-101B-9397-08002B2CF9AE}" pid="13" name="Objective-Parent">
    <vt:lpwstr>event at Maindee Nov 2017</vt:lpwstr>
  </property>
  <property fmtid="{D5CDD505-2E9C-101B-9397-08002B2CF9AE}" pid="14" name="Objective-State">
    <vt:lpwstr>Published</vt:lpwstr>
  </property>
  <property fmtid="{D5CDD505-2E9C-101B-9397-08002B2CF9AE}" pid="15" name="Objective-Version">
    <vt:lpwstr>4.0</vt:lpwstr>
  </property>
  <property fmtid="{D5CDD505-2E9C-101B-9397-08002B2CF9AE}" pid="16" name="Objective-VersionNumber">
    <vt:r8>8</vt:r8>
  </property>
  <property fmtid="{D5CDD505-2E9C-101B-9397-08002B2CF9AE}" pid="17" name="Objective-VersionComment">
    <vt:lpwstr/>
  </property>
  <property fmtid="{D5CDD505-2E9C-101B-9397-08002B2CF9AE}" pid="18" name="Objective-FileNumber">
    <vt:lpwstr>qA1148428</vt:lpwstr>
  </property>
  <property fmtid="{D5CDD505-2E9C-101B-9397-08002B2CF9AE}" pid="19" name="Objective-Classification">
    <vt:lpwstr>[Inherited - Official - Sensitive]</vt:lpwstr>
  </property>
  <property fmtid="{D5CDD505-2E9C-101B-9397-08002B2CF9AE}" pid="20" name="Objective-Caveats">
    <vt:lpwstr/>
  </property>
  <property fmtid="{D5CDD505-2E9C-101B-9397-08002B2CF9AE}" pid="21" name="Objective-Language [system]">
    <vt:lpwstr>English (eng)</vt:lpwstr>
  </property>
  <property fmtid="{D5CDD505-2E9C-101B-9397-08002B2CF9AE}" pid="22" name="Objective-Date Acquired [system]">
    <vt:filetime>2017-11-02T00:00:00Z</vt:filetime>
  </property>
  <property fmtid="{D5CDD505-2E9C-101B-9397-08002B2CF9AE}" pid="23" name="Objective-What to Keep [system]">
    <vt:lpwstr>No</vt:lpwstr>
  </property>
  <property fmtid="{D5CDD505-2E9C-101B-9397-08002B2CF9AE}" pid="24" name="Objective-Official Translation [system]">
    <vt:lpwstr/>
  </property>
  <property fmtid="{D5CDD505-2E9C-101B-9397-08002B2CF9AE}" pid="25" name="Objective-Connect Creator [system]">
    <vt:lpwstr/>
  </property>
</Properties>
</file>