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59" r:id="rId2"/>
    <p:sldId id="341" r:id="rId3"/>
    <p:sldId id="342" r:id="rId4"/>
    <p:sldId id="287" r:id="rId5"/>
    <p:sldId id="343" r:id="rId6"/>
    <p:sldId id="355" r:id="rId7"/>
    <p:sldId id="357" r:id="rId8"/>
    <p:sldId id="358" r:id="rId9"/>
    <p:sldId id="340" r:id="rId10"/>
    <p:sldId id="346" r:id="rId11"/>
    <p:sldId id="332" r:id="rId12"/>
    <p:sldId id="350" r:id="rId13"/>
    <p:sldId id="352" r:id="rId14"/>
    <p:sldId id="333" r:id="rId15"/>
    <p:sldId id="347" r:id="rId16"/>
    <p:sldId id="353" r:id="rId17"/>
    <p:sldId id="361" r:id="rId18"/>
    <p:sldId id="362" r:id="rId19"/>
    <p:sldId id="368" r:id="rId20"/>
    <p:sldId id="365" r:id="rId21"/>
    <p:sldId id="369" r:id="rId22"/>
    <p:sldId id="364" r:id="rId23"/>
    <p:sldId id="334" r:id="rId24"/>
    <p:sldId id="302" r:id="rId25"/>
  </p:sldIdLst>
  <p:sldSz cx="9144000" cy="6858000" type="screen4x3"/>
  <p:notesSz cx="6864350"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0000"/>
    <a:srgbClr val="FFFF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0487" autoAdjust="0"/>
    <p:restoredTop sz="94660"/>
  </p:normalViewPr>
  <p:slideViewPr>
    <p:cSldViewPr>
      <p:cViewPr varScale="1">
        <p:scale>
          <a:sx n="109" d="100"/>
          <a:sy n="109" d="100"/>
        </p:scale>
        <p:origin x="-62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2172" y="-114"/>
      </p:cViewPr>
      <p:guideLst>
        <p:guide orient="horz" pos="3148"/>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746"/>
          </a:xfrm>
          <a:prstGeom prst="rect">
            <a:avLst/>
          </a:prstGeom>
        </p:spPr>
        <p:txBody>
          <a:bodyPr vert="horz" lIns="92903" tIns="46452" rIns="92903" bIns="46452" rtlCol="0"/>
          <a:lstStyle>
            <a:lvl1pPr algn="l">
              <a:defRPr sz="1200"/>
            </a:lvl1pPr>
          </a:lstStyle>
          <a:p>
            <a:endParaRPr lang="en-GB"/>
          </a:p>
        </p:txBody>
      </p:sp>
      <p:sp>
        <p:nvSpPr>
          <p:cNvPr id="3" name="Date Placeholder 2"/>
          <p:cNvSpPr>
            <a:spLocks noGrp="1"/>
          </p:cNvSpPr>
          <p:nvPr>
            <p:ph type="dt" sz="quarter" idx="1"/>
          </p:nvPr>
        </p:nvSpPr>
        <p:spPr>
          <a:xfrm>
            <a:off x="3888210" y="0"/>
            <a:ext cx="2974552" cy="499746"/>
          </a:xfrm>
          <a:prstGeom prst="rect">
            <a:avLst/>
          </a:prstGeom>
        </p:spPr>
        <p:txBody>
          <a:bodyPr vert="horz" lIns="92903" tIns="46452" rIns="92903" bIns="46452" rtlCol="0"/>
          <a:lstStyle>
            <a:lvl1pPr algn="r">
              <a:defRPr sz="1200"/>
            </a:lvl1pPr>
          </a:lstStyle>
          <a:p>
            <a:fld id="{4C24F901-6655-42DC-ACEE-932604D4AEFD}" type="datetimeFigureOut">
              <a:rPr lang="en-GB" smtClean="0"/>
              <a:t>26/10/2017</a:t>
            </a:fld>
            <a:endParaRPr lang="en-GB"/>
          </a:p>
        </p:txBody>
      </p:sp>
      <p:sp>
        <p:nvSpPr>
          <p:cNvPr id="4" name="Footer Placeholder 3"/>
          <p:cNvSpPr>
            <a:spLocks noGrp="1"/>
          </p:cNvSpPr>
          <p:nvPr>
            <p:ph type="ftr" sz="quarter" idx="2"/>
          </p:nvPr>
        </p:nvSpPr>
        <p:spPr>
          <a:xfrm>
            <a:off x="0" y="9493420"/>
            <a:ext cx="2974552" cy="499746"/>
          </a:xfrm>
          <a:prstGeom prst="rect">
            <a:avLst/>
          </a:prstGeom>
        </p:spPr>
        <p:txBody>
          <a:bodyPr vert="horz" lIns="92903" tIns="46452" rIns="92903" bIns="46452" rtlCol="0" anchor="b"/>
          <a:lstStyle>
            <a:lvl1pPr algn="l">
              <a:defRPr sz="1200"/>
            </a:lvl1pPr>
          </a:lstStyle>
          <a:p>
            <a:endParaRPr lang="en-GB"/>
          </a:p>
        </p:txBody>
      </p:sp>
      <p:sp>
        <p:nvSpPr>
          <p:cNvPr id="5" name="Slide Number Placeholder 4"/>
          <p:cNvSpPr>
            <a:spLocks noGrp="1"/>
          </p:cNvSpPr>
          <p:nvPr>
            <p:ph type="sldNum" sz="quarter" idx="3"/>
          </p:nvPr>
        </p:nvSpPr>
        <p:spPr>
          <a:xfrm>
            <a:off x="3888210" y="9493420"/>
            <a:ext cx="2974552" cy="499746"/>
          </a:xfrm>
          <a:prstGeom prst="rect">
            <a:avLst/>
          </a:prstGeom>
        </p:spPr>
        <p:txBody>
          <a:bodyPr vert="horz" lIns="92903" tIns="46452" rIns="92903" bIns="46452" rtlCol="0" anchor="b"/>
          <a:lstStyle>
            <a:lvl1pPr algn="r">
              <a:defRPr sz="1200"/>
            </a:lvl1pPr>
          </a:lstStyle>
          <a:p>
            <a:fld id="{6C76E4A4-6ECD-4416-99FA-B0D90905C82C}" type="slidenum">
              <a:rPr lang="en-GB" smtClean="0"/>
              <a:t>‹#›</a:t>
            </a:fld>
            <a:endParaRPr lang="en-GB"/>
          </a:p>
        </p:txBody>
      </p:sp>
    </p:spTree>
    <p:extLst>
      <p:ext uri="{BB962C8B-B14F-4D97-AF65-F5344CB8AC3E}">
        <p14:creationId xmlns:p14="http://schemas.microsoft.com/office/powerpoint/2010/main" val="228514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746"/>
          </a:xfrm>
          <a:prstGeom prst="rect">
            <a:avLst/>
          </a:prstGeom>
        </p:spPr>
        <p:txBody>
          <a:bodyPr vert="horz" lIns="92903" tIns="46452" rIns="92903" bIns="46452" rtlCol="0"/>
          <a:lstStyle>
            <a:lvl1pPr algn="l">
              <a:defRPr sz="1200"/>
            </a:lvl1pPr>
          </a:lstStyle>
          <a:p>
            <a:endParaRPr lang="en-GB" dirty="0"/>
          </a:p>
        </p:txBody>
      </p:sp>
      <p:sp>
        <p:nvSpPr>
          <p:cNvPr id="3" name="Date Placeholder 2"/>
          <p:cNvSpPr>
            <a:spLocks noGrp="1"/>
          </p:cNvSpPr>
          <p:nvPr>
            <p:ph type="dt" idx="1"/>
          </p:nvPr>
        </p:nvSpPr>
        <p:spPr>
          <a:xfrm>
            <a:off x="3888210" y="0"/>
            <a:ext cx="2974552" cy="499746"/>
          </a:xfrm>
          <a:prstGeom prst="rect">
            <a:avLst/>
          </a:prstGeom>
        </p:spPr>
        <p:txBody>
          <a:bodyPr vert="horz" lIns="92903" tIns="46452" rIns="92903" bIns="46452" rtlCol="0"/>
          <a:lstStyle>
            <a:lvl1pPr algn="r">
              <a:defRPr sz="1200"/>
            </a:lvl1pPr>
          </a:lstStyle>
          <a:p>
            <a:fld id="{65CD07C5-2CE6-4E69-81A6-6C3490DD8B72}" type="datetimeFigureOut">
              <a:rPr lang="en-GB" smtClean="0"/>
              <a:t>26/10/2017</a:t>
            </a:fld>
            <a:endParaRPr lang="en-GB" dirty="0"/>
          </a:p>
        </p:txBody>
      </p:sp>
      <p:sp>
        <p:nvSpPr>
          <p:cNvPr id="4" name="Slide Image Placeholder 3"/>
          <p:cNvSpPr>
            <a:spLocks noGrp="1" noRot="1" noChangeAspect="1"/>
          </p:cNvSpPr>
          <p:nvPr>
            <p:ph type="sldImg" idx="2"/>
          </p:nvPr>
        </p:nvSpPr>
        <p:spPr>
          <a:xfrm>
            <a:off x="933450" y="749300"/>
            <a:ext cx="4997450" cy="3748088"/>
          </a:xfrm>
          <a:prstGeom prst="rect">
            <a:avLst/>
          </a:prstGeom>
          <a:noFill/>
          <a:ln w="12700">
            <a:solidFill>
              <a:prstClr val="black"/>
            </a:solidFill>
          </a:ln>
        </p:spPr>
        <p:txBody>
          <a:bodyPr vert="horz" lIns="92903" tIns="46452" rIns="92903" bIns="46452" rtlCol="0" anchor="ctr"/>
          <a:lstStyle/>
          <a:p>
            <a:endParaRPr lang="en-GB" dirty="0"/>
          </a:p>
        </p:txBody>
      </p:sp>
      <p:sp>
        <p:nvSpPr>
          <p:cNvPr id="5" name="Notes Placeholder 4"/>
          <p:cNvSpPr>
            <a:spLocks noGrp="1"/>
          </p:cNvSpPr>
          <p:nvPr>
            <p:ph type="body" sz="quarter" idx="3"/>
          </p:nvPr>
        </p:nvSpPr>
        <p:spPr>
          <a:xfrm>
            <a:off x="686435" y="4747577"/>
            <a:ext cx="5491480" cy="4497706"/>
          </a:xfrm>
          <a:prstGeom prst="rect">
            <a:avLst/>
          </a:prstGeom>
        </p:spPr>
        <p:txBody>
          <a:bodyPr vert="horz" lIns="92903" tIns="46452" rIns="92903" bIns="464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3420"/>
            <a:ext cx="2974552" cy="499746"/>
          </a:xfrm>
          <a:prstGeom prst="rect">
            <a:avLst/>
          </a:prstGeom>
        </p:spPr>
        <p:txBody>
          <a:bodyPr vert="horz" lIns="92903" tIns="46452" rIns="92903" bIns="4645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8210" y="9493420"/>
            <a:ext cx="2974552" cy="499746"/>
          </a:xfrm>
          <a:prstGeom prst="rect">
            <a:avLst/>
          </a:prstGeom>
        </p:spPr>
        <p:txBody>
          <a:bodyPr vert="horz" lIns="92903" tIns="46452" rIns="92903" bIns="46452" rtlCol="0" anchor="b"/>
          <a:lstStyle>
            <a:lvl1pPr algn="r">
              <a:defRPr sz="1200"/>
            </a:lvl1pPr>
          </a:lstStyle>
          <a:p>
            <a:fld id="{34594460-5C8B-466F-84BC-9350894402C1}" type="slidenum">
              <a:rPr lang="en-GB" smtClean="0"/>
              <a:t>‹#›</a:t>
            </a:fld>
            <a:endParaRPr lang="en-GB" dirty="0"/>
          </a:p>
        </p:txBody>
      </p:sp>
    </p:spTree>
    <p:extLst>
      <p:ext uri="{BB962C8B-B14F-4D97-AF65-F5344CB8AC3E}">
        <p14:creationId xmlns:p14="http://schemas.microsoft.com/office/powerpoint/2010/main" val="346208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Although we have a strong historical heritage of public toilet building it was mainly for men, designed for men, with women being barely considered</a:t>
            </a:r>
          </a:p>
        </p:txBody>
      </p:sp>
      <p:sp>
        <p:nvSpPr>
          <p:cNvPr id="4" name="Slide Number Placeholder 3"/>
          <p:cNvSpPr>
            <a:spLocks noGrp="1"/>
          </p:cNvSpPr>
          <p:nvPr>
            <p:ph type="sldNum" sz="quarter" idx="5"/>
          </p:nvPr>
        </p:nvSpPr>
        <p:spPr/>
        <p:txBody>
          <a:bodyPr/>
          <a:lstStyle/>
          <a:p>
            <a:pPr>
              <a:defRPr/>
            </a:pPr>
            <a:fld id="{BA52B95C-C308-47F8-ACE1-D5CF7C7A5862}" type="slidenum">
              <a:rPr lang="en-GB" smtClean="0"/>
              <a:pPr>
                <a:defRPr/>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2698" indent="-301038">
              <a:defRPr sz="2500">
                <a:solidFill>
                  <a:schemeClr val="tx1"/>
                </a:solidFill>
                <a:latin typeface="Times New Roman" pitchFamily="18" charset="0"/>
              </a:defRPr>
            </a:lvl2pPr>
            <a:lvl3pPr marL="1204151" indent="-240830">
              <a:defRPr sz="2500">
                <a:solidFill>
                  <a:schemeClr val="tx1"/>
                </a:solidFill>
                <a:latin typeface="Times New Roman" pitchFamily="18" charset="0"/>
              </a:defRPr>
            </a:lvl3pPr>
            <a:lvl4pPr marL="1685811" indent="-240830">
              <a:defRPr sz="2500">
                <a:solidFill>
                  <a:schemeClr val="tx1"/>
                </a:solidFill>
                <a:latin typeface="Times New Roman" pitchFamily="18" charset="0"/>
              </a:defRPr>
            </a:lvl4pPr>
            <a:lvl5pPr marL="2167471" indent="-240830">
              <a:defRPr sz="2500">
                <a:solidFill>
                  <a:schemeClr val="tx1"/>
                </a:solidFill>
                <a:latin typeface="Times New Roman" pitchFamily="18" charset="0"/>
              </a:defRPr>
            </a:lvl5pPr>
            <a:lvl6pPr marL="2649131" indent="-240830" eaLnBrk="0" fontAlgn="base" hangingPunct="0">
              <a:spcBef>
                <a:spcPct val="0"/>
              </a:spcBef>
              <a:spcAft>
                <a:spcPct val="0"/>
              </a:spcAft>
              <a:defRPr sz="2500">
                <a:solidFill>
                  <a:schemeClr val="tx1"/>
                </a:solidFill>
                <a:latin typeface="Times New Roman" pitchFamily="18" charset="0"/>
              </a:defRPr>
            </a:lvl6pPr>
            <a:lvl7pPr marL="3130791" indent="-240830" eaLnBrk="0" fontAlgn="base" hangingPunct="0">
              <a:spcBef>
                <a:spcPct val="0"/>
              </a:spcBef>
              <a:spcAft>
                <a:spcPct val="0"/>
              </a:spcAft>
              <a:defRPr sz="2500">
                <a:solidFill>
                  <a:schemeClr val="tx1"/>
                </a:solidFill>
                <a:latin typeface="Times New Roman" pitchFamily="18" charset="0"/>
              </a:defRPr>
            </a:lvl7pPr>
            <a:lvl8pPr marL="3612452" indent="-240830" eaLnBrk="0" fontAlgn="base" hangingPunct="0">
              <a:spcBef>
                <a:spcPct val="0"/>
              </a:spcBef>
              <a:spcAft>
                <a:spcPct val="0"/>
              </a:spcAft>
              <a:defRPr sz="2500">
                <a:solidFill>
                  <a:schemeClr val="tx1"/>
                </a:solidFill>
                <a:latin typeface="Times New Roman" pitchFamily="18" charset="0"/>
              </a:defRPr>
            </a:lvl8pPr>
            <a:lvl9pPr marL="4094112" indent="-240830" eaLnBrk="0" fontAlgn="base" hangingPunct="0">
              <a:spcBef>
                <a:spcPct val="0"/>
              </a:spcBef>
              <a:spcAft>
                <a:spcPct val="0"/>
              </a:spcAft>
              <a:defRPr sz="2500">
                <a:solidFill>
                  <a:schemeClr val="tx1"/>
                </a:solidFill>
                <a:latin typeface="Times New Roman" pitchFamily="18" charset="0"/>
              </a:defRPr>
            </a:lvl9pPr>
          </a:lstStyle>
          <a:p>
            <a:fld id="{29074FDF-5B46-40FE-B593-1C142F33A31F}" type="slidenum">
              <a:rPr lang="en-GB" altLang="en-GB" sz="1300">
                <a:latin typeface="Arial Black" pitchFamily="34" charset="0"/>
              </a:rPr>
              <a:pPr/>
              <a:t>23</a:t>
            </a:fld>
            <a:endParaRPr lang="en-GB" altLang="en-GB" sz="1300">
              <a:latin typeface="Arial Black"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Times New Roman" pitchFamily="18" charset="0"/>
              </a:rPr>
              <a:t>But who exactly are the people who make decisions about public toilet provision? Most provider groups tend to be men, including those at central and local government level, as well as in private sector toilet providers. But most of the campaigners, complainers and users are women.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33B26D-EC3E-4BBF-8ADB-B9EC63349144}" type="datetime1">
              <a:rPr lang="en-GB" smtClean="0"/>
              <a:t>26/10/2017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276321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8028A7-A528-4C7E-BA9D-AC453195D74B}" type="datetime1">
              <a:rPr lang="en-GB" smtClean="0"/>
              <a:t>26/10/2017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135287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76D664-FC6A-4206-B7A6-EB6729D23255}" type="datetime1">
              <a:rPr lang="en-GB" smtClean="0"/>
              <a:t>26/10/2017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44448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GB"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B5878CEE-DBC9-4921-A916-01495A981923}" type="datetime1">
              <a:rPr lang="en-US"/>
              <a:pPr>
                <a:defRPr/>
              </a:pPr>
              <a:t>10/26/2017</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8FA66DE1-6BD0-4284-85D8-3F1A059858F9}" type="slidenum">
              <a:rPr lang="en-US"/>
              <a:pPr>
                <a:defRPr/>
              </a:pPr>
              <a:t>‹#›</a:t>
            </a:fld>
            <a:endParaRPr lang="en-US"/>
          </a:p>
        </p:txBody>
      </p:sp>
    </p:spTree>
    <p:extLst>
      <p:ext uri="{BB962C8B-B14F-4D97-AF65-F5344CB8AC3E}">
        <p14:creationId xmlns:p14="http://schemas.microsoft.com/office/powerpoint/2010/main" val="30699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32C818-4343-408A-81C5-D50A80A653AE}" type="datetime1">
              <a:rPr lang="en-GB" smtClean="0"/>
              <a:t>26/10/2017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294051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8C9D5C-63AC-460E-AE78-1F4F91B8CB71}" type="datetime1">
              <a:rPr lang="en-GB" smtClean="0"/>
              <a:t>26/10/2017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4715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1F1C5B-B3EE-4C83-A462-5A6B98072B2F}" type="datetime1">
              <a:rPr lang="en-GB" smtClean="0"/>
              <a:t>26/10/2017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269881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6BA582-C980-4A06-B627-6EECFD84C2D9}" type="datetime1">
              <a:rPr lang="en-GB" smtClean="0"/>
              <a:t>26/10/2017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53304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EDD181-2086-405C-B570-01377C39EC33}" type="datetime1">
              <a:rPr lang="en-GB" smtClean="0"/>
              <a:t>26/10/2017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126392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BCB85-FF3A-4CCA-8A78-E1FD568C7A45}" type="datetime1">
              <a:rPr lang="en-GB" smtClean="0"/>
              <a:t>26/10/2017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46589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0BAB2-9ADD-44E8-8866-AD5598003B45}" type="datetime1">
              <a:rPr lang="en-GB" smtClean="0"/>
              <a:t>26/10/2017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160174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A3097-3AD9-4C2E-9816-8071C82C507B}" type="datetime1">
              <a:rPr lang="en-GB" smtClean="0"/>
              <a:t>26/10/2017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7E66C6-77A7-4FAB-BC64-D16D88FC6C52}" type="slidenum">
              <a:rPr lang="en-GB" smtClean="0"/>
              <a:t>‹#›</a:t>
            </a:fld>
            <a:endParaRPr lang="en-GB" dirty="0"/>
          </a:p>
        </p:txBody>
      </p:sp>
    </p:spTree>
    <p:extLst>
      <p:ext uri="{BB962C8B-B14F-4D97-AF65-F5344CB8AC3E}">
        <p14:creationId xmlns:p14="http://schemas.microsoft.com/office/powerpoint/2010/main" val="282409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8178C-6554-424F-A55F-22987059E620}" type="datetime1">
              <a:rPr lang="en-GB" smtClean="0"/>
              <a:t>26/10/2017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E66C6-77A7-4FAB-BC64-D16D88FC6C52}" type="slidenum">
              <a:rPr lang="en-GB" smtClean="0"/>
              <a:t>‹#›</a:t>
            </a:fld>
            <a:endParaRPr lang="en-GB" dirty="0"/>
          </a:p>
        </p:txBody>
      </p:sp>
    </p:spTree>
    <p:extLst>
      <p:ext uri="{BB962C8B-B14F-4D97-AF65-F5344CB8AC3E}">
        <p14:creationId xmlns:p14="http://schemas.microsoft.com/office/powerpoint/2010/main" val="55006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sdgs.org/" TargetMode="External"/><Relationship Id="rId2" Type="http://schemas.openxmlformats.org/officeDocument/2006/relationships/hyperlink" Target="http://www.un.org/millenniumgoal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http://www.un.org/waterforlifedecade/human_right_to_water.shtml" TargetMode="External"/><Relationship Id="rId2" Type="http://schemas.openxmlformats.org/officeDocument/2006/relationships/hyperlink" Target="http://www.righttowater.info/tag/gender-equality/" TargetMode="Externa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6889470" cy="471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 Box 3"/>
          <p:cNvSpPr txBox="1">
            <a:spLocks noChangeArrowheads="1"/>
          </p:cNvSpPr>
          <p:nvPr/>
        </p:nvSpPr>
        <p:spPr bwMode="auto">
          <a:xfrm>
            <a:off x="1676400" y="304800"/>
            <a:ext cx="624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dirty="0">
                <a:solidFill>
                  <a:srgbClr val="660033"/>
                </a:solidFill>
                <a:latin typeface="Arial Black" pitchFamily="34" charset="0"/>
              </a:rPr>
              <a:t>Inclusive Public Toilet Planning: Provision for everyone, all sorts of people, all sorts of needs</a:t>
            </a:r>
            <a:endParaRPr lang="en-GB" altLang="en-US" sz="2800" b="1" dirty="0"/>
          </a:p>
        </p:txBody>
      </p:sp>
      <p:sp>
        <p:nvSpPr>
          <p:cNvPr id="27653" name="Text Box 5"/>
          <p:cNvSpPr txBox="1">
            <a:spLocks noChangeArrowheads="1"/>
          </p:cNvSpPr>
          <p:nvPr/>
        </p:nvSpPr>
        <p:spPr bwMode="auto">
          <a:xfrm>
            <a:off x="1295400" y="5858767"/>
            <a:ext cx="640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dirty="0">
                <a:solidFill>
                  <a:srgbClr val="800000"/>
                </a:solidFill>
              </a:rPr>
              <a:t>Toilets, Public and Social Justice Conference Newport                    7</a:t>
            </a:r>
            <a:r>
              <a:rPr lang="en-GB" altLang="en-US" b="1" baseline="30000" dirty="0">
                <a:solidFill>
                  <a:srgbClr val="800000"/>
                </a:solidFill>
              </a:rPr>
              <a:t>th</a:t>
            </a:r>
            <a:r>
              <a:rPr lang="en-GB" altLang="en-US" b="1" dirty="0">
                <a:solidFill>
                  <a:srgbClr val="800000"/>
                </a:solidFill>
              </a:rPr>
              <a:t> November 2017                                                                                    Dr Clara Greed, Professor of Urban Planning, UWE, Bristol</a:t>
            </a:r>
          </a:p>
        </p:txBody>
      </p:sp>
      <p:sp>
        <p:nvSpPr>
          <p:cNvPr id="6" name="Text Box 4"/>
          <p:cNvSpPr txBox="1">
            <a:spLocks noChangeArrowheads="1"/>
          </p:cNvSpPr>
          <p:nvPr/>
        </p:nvSpPr>
        <p:spPr bwMode="auto">
          <a:xfrm>
            <a:off x="8458200" y="6165304"/>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dirty="0"/>
              <a:t>1</a:t>
            </a:r>
          </a:p>
        </p:txBody>
      </p:sp>
    </p:spTree>
    <p:extLst>
      <p:ext uri="{BB962C8B-B14F-4D97-AF65-F5344CB8AC3E}">
        <p14:creationId xmlns:p14="http://schemas.microsoft.com/office/powerpoint/2010/main" val="3655819896"/>
      </p:ext>
    </p:extLst>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00" y="1143000"/>
            <a:ext cx="15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5363" name="Text Box 3"/>
          <p:cNvSpPr txBox="1">
            <a:spLocks noChangeArrowheads="1"/>
          </p:cNvSpPr>
          <p:nvPr/>
        </p:nvSpPr>
        <p:spPr bwMode="auto">
          <a:xfrm>
            <a:off x="8388424" y="6096000"/>
            <a:ext cx="75557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b="1"/>
          </a:p>
          <a:p>
            <a:pPr eaLnBrk="1" hangingPunct="1">
              <a:spcBef>
                <a:spcPct val="50000"/>
              </a:spcBef>
            </a:pPr>
            <a:endParaRPr lang="en-GB" b="1"/>
          </a:p>
        </p:txBody>
      </p:sp>
      <p:pic>
        <p:nvPicPr>
          <p:cNvPr id="15364" name="Picture 4" descr="A:\_38195841_urinals300w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15882"/>
            <a:ext cx="78486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395536" y="0"/>
            <a:ext cx="81388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800" b="1" dirty="0"/>
              <a:t>But what do we get instead? The </a:t>
            </a:r>
            <a:r>
              <a:rPr lang="en-GB" sz="2800" b="1" dirty="0" err="1"/>
              <a:t>Urilift</a:t>
            </a:r>
            <a:r>
              <a:rPr lang="en-GB" sz="2800" b="1" dirty="0"/>
              <a:t> which comes out at night, and comprises a very public and expensive form of male street provision</a:t>
            </a:r>
            <a:endParaRPr lang="en-GB" dirty="0"/>
          </a:p>
        </p:txBody>
      </p:sp>
      <p:sp>
        <p:nvSpPr>
          <p:cNvPr id="2" name="Slide Number Placeholder 1"/>
          <p:cNvSpPr>
            <a:spLocks noGrp="1"/>
          </p:cNvSpPr>
          <p:nvPr>
            <p:ph type="sldNum" sz="quarter" idx="12"/>
          </p:nvPr>
        </p:nvSpPr>
        <p:spPr>
          <a:xfrm>
            <a:off x="6876256" y="6305852"/>
            <a:ext cx="2133600" cy="365125"/>
          </a:xfrm>
        </p:spPr>
        <p:txBody>
          <a:bodyPr/>
          <a:lstStyle/>
          <a:p>
            <a:fld id="{C57E66C6-77A7-4FAB-BC64-D16D88FC6C52}" type="slidenum">
              <a:rPr lang="en-GB" smtClean="0">
                <a:solidFill>
                  <a:schemeClr val="tx1"/>
                </a:solidFill>
              </a:rPr>
              <a:t>10</a:t>
            </a:fld>
            <a:endParaRPr lang="en-GB" dirty="0">
              <a:solidFill>
                <a:schemeClr val="tx1"/>
              </a:solidFill>
            </a:endParaRPr>
          </a:p>
        </p:txBody>
      </p:sp>
    </p:spTree>
    <p:extLst>
      <p:ext uri="{BB962C8B-B14F-4D97-AF65-F5344CB8AC3E}">
        <p14:creationId xmlns:p14="http://schemas.microsoft.com/office/powerpoint/2010/main" val="39266095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fringle\PHOTORUSS\LADY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1438"/>
            <a:ext cx="4792663" cy="67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5715000" y="304800"/>
            <a:ext cx="23622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1800" b="1" dirty="0"/>
              <a:t>Why can’t a woman be more like a man? </a:t>
            </a:r>
          </a:p>
          <a:p>
            <a:pPr eaLnBrk="1" hangingPunct="1">
              <a:spcBef>
                <a:spcPct val="50000"/>
              </a:spcBef>
              <a:buFontTx/>
              <a:buNone/>
            </a:pPr>
            <a:r>
              <a:rPr lang="en-GB" altLang="en-US" sz="1800" b="1" dirty="0"/>
              <a:t>The Lady P female urinal.</a:t>
            </a:r>
          </a:p>
          <a:p>
            <a:pPr eaLnBrk="1" hangingPunct="1">
              <a:spcBef>
                <a:spcPct val="50000"/>
              </a:spcBef>
              <a:buFontTx/>
              <a:buNone/>
            </a:pPr>
            <a:r>
              <a:rPr lang="en-GB" altLang="en-US" sz="1800" b="1" dirty="0"/>
              <a:t>Many women are wary of sitting on the toilet seat so they hover or crouch instead. But this is not a good design solution as in the case of the ‘</a:t>
            </a:r>
            <a:r>
              <a:rPr lang="en-GB" altLang="en-US" sz="1800" b="1" dirty="0" err="1"/>
              <a:t>urinette</a:t>
            </a:r>
            <a:r>
              <a:rPr lang="en-GB" altLang="en-US" sz="1800" b="1" dirty="0"/>
              <a:t>’ as it is causes muscle stress, and is not practical for the elderly, infirm and pregnant.  Also very awkward for those menstruating, and not designed for defecation either. </a:t>
            </a:r>
            <a:endParaRPr lang="en-GB" altLang="en-US" sz="1800" dirty="0"/>
          </a:p>
        </p:txBody>
      </p:sp>
      <p:sp>
        <p:nvSpPr>
          <p:cNvPr id="4" name="Slide Number Placeholder 3"/>
          <p:cNvSpPr>
            <a:spLocks noGrp="1"/>
          </p:cNvSpPr>
          <p:nvPr>
            <p:ph type="sldNum" sz="quarter" idx="12"/>
          </p:nvPr>
        </p:nvSpPr>
        <p:spPr/>
        <p:txBody>
          <a:bodyPr/>
          <a:lstStyle/>
          <a:p>
            <a:pPr>
              <a:defRPr/>
            </a:pPr>
            <a:fld id="{5FEDA89D-20FB-4939-8510-F905EBEE2A33}" type="slidenum">
              <a:rPr lang="en-GB" smtClean="0">
                <a:solidFill>
                  <a:schemeClr val="tx1"/>
                </a:solidFill>
              </a:rPr>
              <a:pPr>
                <a:defRPr/>
              </a:pPr>
              <a:t>11</a:t>
            </a:fld>
            <a:endParaRPr lang="en-GB" dirty="0">
              <a:solidFill>
                <a:schemeClr val="tx1"/>
              </a:solidFill>
            </a:endParaRPr>
          </a:p>
        </p:txBody>
      </p:sp>
    </p:spTree>
    <p:extLst>
      <p:ext uri="{BB962C8B-B14F-4D97-AF65-F5344CB8AC3E}">
        <p14:creationId xmlns:p14="http://schemas.microsoft.com/office/powerpoint/2010/main" val="18680252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838200" y="228600"/>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en-US" b="1" dirty="0">
                <a:latin typeface="Calibri" pitchFamily="34" charset="0"/>
                <a:cs typeface="Arial" charset="0"/>
              </a:rPr>
              <a:t>A Turnstile blocking free access to the public toilet in Westminster, London.  50p to use the toilet.  Toilet finance, privatisation, franchising,  and charging for services are all difficult issues, as toilets are a public service.</a:t>
            </a:r>
          </a:p>
        </p:txBody>
      </p:sp>
      <p:graphicFrame>
        <p:nvGraphicFramePr>
          <p:cNvPr id="32771" name="Object 2"/>
          <p:cNvGraphicFramePr>
            <a:graphicFrameLocks noChangeAspect="1"/>
          </p:cNvGraphicFramePr>
          <p:nvPr/>
        </p:nvGraphicFramePr>
        <p:xfrm>
          <a:off x="1331913" y="1989138"/>
          <a:ext cx="6351587" cy="3644900"/>
        </p:xfrm>
        <a:graphic>
          <a:graphicData uri="http://schemas.openxmlformats.org/presentationml/2006/ole">
            <mc:AlternateContent xmlns:mc="http://schemas.openxmlformats.org/markup-compatibility/2006">
              <mc:Choice xmlns:v="urn:schemas-microsoft-com:vml" Requires="v">
                <p:oleObj spid="_x0000_s5178" name="Document" r:id="rId3" imgW="5254752" imgH="3023616" progId="Word.Document.8">
                  <p:embed/>
                </p:oleObj>
              </mc:Choice>
              <mc:Fallback>
                <p:oleObj name="Document" r:id="rId3" imgW="5254752" imgH="302361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989138"/>
                        <a:ext cx="635158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2" name="Text Box 4"/>
          <p:cNvSpPr txBox="1">
            <a:spLocks noChangeArrowheads="1"/>
          </p:cNvSpPr>
          <p:nvPr/>
        </p:nvSpPr>
        <p:spPr bwMode="auto">
          <a:xfrm>
            <a:off x="838200" y="5715000"/>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a:latin typeface="Calibri" pitchFamily="34" charset="0"/>
                <a:cs typeface="Arial" charset="0"/>
              </a:rPr>
              <a:t>Hardly user-friendly in terms of accessibility! </a:t>
            </a:r>
          </a:p>
        </p:txBody>
      </p:sp>
      <p:sp>
        <p:nvSpPr>
          <p:cNvPr id="32773" name="Slide Number Placeholder 1"/>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DD530D-748A-4794-99F4-6EECB9E8404C}" type="slidenum">
              <a:rPr lang="en-US" altLang="en-US" sz="1400" smtClean="0"/>
              <a:pPr/>
              <a:t>12</a:t>
            </a:fld>
            <a:endParaRPr lang="en-US" altLang="en-US" sz="1400" dirty="0"/>
          </a:p>
        </p:txBody>
      </p:sp>
    </p:spTree>
    <p:extLst>
      <p:ext uri="{BB962C8B-B14F-4D97-AF65-F5344CB8AC3E}">
        <p14:creationId xmlns:p14="http://schemas.microsoft.com/office/powerpoint/2010/main" val="320916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60575"/>
            <a:ext cx="5916613"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910407" y="121583"/>
            <a:ext cx="74882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a:solidFill>
                  <a:srgbClr val="660033"/>
                </a:solidFill>
                <a:latin typeface="Times New Roman" pitchFamily="18" charset="0"/>
              </a:rPr>
              <a:t>THE JUBILOO, near the London Eye. The 2013 London Local Authorities Act  abolishes the restriction (under the 1963 Turnstiles Act) on putting turnstiles at toilet entrances in those public toilets managed by London Borough Councils</a:t>
            </a:r>
          </a:p>
        </p:txBody>
      </p:sp>
      <p:sp>
        <p:nvSpPr>
          <p:cNvPr id="34820" name="Slide Number Placeholder 3"/>
          <p:cNvSpPr>
            <a:spLocks noGrp="1"/>
          </p:cNvSpPr>
          <p:nvPr>
            <p:ph type="sldNum" sz="quarter" idx="12"/>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6518128-2348-4AB0-B590-D40D1F2C9A74}" type="slidenum">
              <a:rPr lang="en-US" altLang="en-US" sz="1400" smtClean="0"/>
              <a:pPr>
                <a:defRPr/>
              </a:pPr>
              <a:t>13</a:t>
            </a:fld>
            <a:endParaRPr lang="en-US" altLang="en-US" sz="1400" dirty="0"/>
          </a:p>
        </p:txBody>
      </p:sp>
    </p:spTree>
    <p:extLst>
      <p:ext uri="{BB962C8B-B14F-4D97-AF65-F5344CB8AC3E}">
        <p14:creationId xmlns:p14="http://schemas.microsoft.com/office/powerpoint/2010/main" val="258516750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9723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609600" y="0"/>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1800" dirty="0">
                <a:latin typeface="Arial" charset="0"/>
              </a:rPr>
              <a:t>At the detailed user level many were concerned with </a:t>
            </a:r>
            <a:r>
              <a:rPr lang="en-GB" altLang="en-US" sz="1800" dirty="0" err="1">
                <a:latin typeface="Arial" charset="0"/>
              </a:rPr>
              <a:t>sanpro</a:t>
            </a:r>
            <a:r>
              <a:rPr lang="en-GB" altLang="en-US" sz="1800" dirty="0">
                <a:latin typeface="Arial" charset="0"/>
              </a:rPr>
              <a:t> bins touching the seat (and thighs) and reducing access in already narrow cubicles. Menstruation is seen as so unimportant that a small plastic bin is wedged between the pan and the wall in what is already a narrow standard cubicle.</a:t>
            </a:r>
          </a:p>
        </p:txBody>
      </p:sp>
      <p:sp>
        <p:nvSpPr>
          <p:cNvPr id="5" name="Slide Number Placeholder 4"/>
          <p:cNvSpPr>
            <a:spLocks noGrp="1"/>
          </p:cNvSpPr>
          <p:nvPr>
            <p:ph type="sldNum" sz="quarter" idx="12"/>
          </p:nvPr>
        </p:nvSpPr>
        <p:spPr/>
        <p:txBody>
          <a:bodyPr/>
          <a:lstStyle/>
          <a:p>
            <a:pPr>
              <a:defRPr/>
            </a:pPr>
            <a:fld id="{D646A009-1B39-4A1D-B77A-941874DC23BD}" type="slidenum">
              <a:rPr lang="en-GB" smtClean="0">
                <a:solidFill>
                  <a:schemeClr val="tx1"/>
                </a:solidFill>
              </a:rPr>
              <a:pPr>
                <a:defRPr/>
              </a:pPr>
              <a:t>14</a:t>
            </a:fld>
            <a:endParaRPr lang="en-GB" dirty="0">
              <a:solidFill>
                <a:schemeClr val="tx1"/>
              </a:solidFill>
            </a:endParaRPr>
          </a:p>
        </p:txBody>
      </p:sp>
    </p:spTree>
    <p:extLst>
      <p:ext uri="{BB962C8B-B14F-4D97-AF65-F5344CB8AC3E}">
        <p14:creationId xmlns:p14="http://schemas.microsoft.com/office/powerpoint/2010/main" val="909958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greed\introaphotosbookend\newloo\nappyrecy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588871"/>
            <a:ext cx="5177705" cy="29752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04664"/>
            <a:ext cx="3851747" cy="288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140762"/>
            <a:ext cx="4536504" cy="3416320"/>
          </a:xfrm>
          <a:prstGeom prst="rect">
            <a:avLst/>
          </a:prstGeom>
          <a:noFill/>
        </p:spPr>
        <p:txBody>
          <a:bodyPr wrap="square" rtlCol="0">
            <a:spAutoFit/>
          </a:bodyPr>
          <a:lstStyle/>
          <a:p>
            <a:pPr algn="ctr"/>
            <a:r>
              <a:rPr lang="en-GB" b="1" dirty="0">
                <a:solidFill>
                  <a:srgbClr val="990000"/>
                </a:solidFill>
              </a:rPr>
              <a:t>Women are often condemned for creating more waste and harming the environment more than men.  But men have created the problem by industrialising, </a:t>
            </a:r>
            <a:r>
              <a:rPr lang="en-GB" b="1" dirty="0" err="1">
                <a:solidFill>
                  <a:srgbClr val="990000"/>
                </a:solidFill>
              </a:rPr>
              <a:t>consumerising</a:t>
            </a:r>
            <a:r>
              <a:rPr lang="en-GB" b="1" dirty="0">
                <a:solidFill>
                  <a:srgbClr val="990000"/>
                </a:solidFill>
              </a:rPr>
              <a:t> and commercialising sanitary products. Globally, menstrual pads and tampons are not the solution, as few can afford them, and if everyone in the world used disposable protection, the mountain of sanitary pads would be higher than the disposable nappy mountain!  Also Elementary sewage systems cannot cope with tampons and plastic waste</a:t>
            </a:r>
          </a:p>
        </p:txBody>
      </p:sp>
      <p:sp>
        <p:nvSpPr>
          <p:cNvPr id="4" name="TextBox 3"/>
          <p:cNvSpPr txBox="1"/>
          <p:nvPr/>
        </p:nvSpPr>
        <p:spPr>
          <a:xfrm>
            <a:off x="5868144" y="3645024"/>
            <a:ext cx="2952328" cy="2862322"/>
          </a:xfrm>
          <a:prstGeom prst="rect">
            <a:avLst/>
          </a:prstGeom>
          <a:noFill/>
        </p:spPr>
        <p:txBody>
          <a:bodyPr wrap="square" rtlCol="0">
            <a:spAutoFit/>
          </a:bodyPr>
          <a:lstStyle/>
          <a:p>
            <a:pPr algn="ctr"/>
            <a:r>
              <a:rPr lang="en-GB" b="1" dirty="0">
                <a:solidFill>
                  <a:srgbClr val="990000"/>
                </a:solidFill>
              </a:rPr>
              <a:t>Solutions include, recyclable washable pads and moon cups, along with more female toilets, changing and washing facilities, and more privacy are all needed in both school and work toilets for women. Note women with FGM are unable to use moon cups</a:t>
            </a:r>
          </a:p>
        </p:txBody>
      </p:sp>
      <p:sp>
        <p:nvSpPr>
          <p:cNvPr id="5" name="Slide Number Placeholder 4"/>
          <p:cNvSpPr>
            <a:spLocks noGrp="1"/>
          </p:cNvSpPr>
          <p:nvPr>
            <p:ph type="sldNum" sz="quarter" idx="12"/>
          </p:nvPr>
        </p:nvSpPr>
        <p:spPr/>
        <p:txBody>
          <a:bodyPr/>
          <a:lstStyle/>
          <a:p>
            <a:fld id="{C57E66C6-77A7-4FAB-BC64-D16D88FC6C52}" type="slidenum">
              <a:rPr lang="en-GB" smtClean="0">
                <a:solidFill>
                  <a:schemeClr val="tx1"/>
                </a:solidFill>
              </a:rPr>
              <a:t>15</a:t>
            </a:fld>
            <a:endParaRPr lang="en-GB" dirty="0">
              <a:solidFill>
                <a:schemeClr val="tx1"/>
              </a:solidFill>
            </a:endParaRPr>
          </a:p>
        </p:txBody>
      </p:sp>
    </p:spTree>
    <p:extLst>
      <p:ext uri="{BB962C8B-B14F-4D97-AF65-F5344CB8AC3E}">
        <p14:creationId xmlns:p14="http://schemas.microsoft.com/office/powerpoint/2010/main" val="411713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7938"/>
          <a:ext cx="9144000" cy="6850062"/>
        </p:xfrm>
        <a:graphic>
          <a:graphicData uri="http://schemas.openxmlformats.org/presentationml/2006/ole">
            <mc:AlternateContent xmlns:mc="http://schemas.openxmlformats.org/markup-compatibility/2006">
              <mc:Choice xmlns:v="urn:schemas-microsoft-com:vml" Requires="v">
                <p:oleObj spid="_x0000_s7223" name="Slide" r:id="rId3" imgW="4548526" imgH="3407297" progId="PowerPoint.Slide.8">
                  <p:embed/>
                </p:oleObj>
              </mc:Choice>
              <mc:Fallback>
                <p:oleObj name="Slide" r:id="rId3" imgW="4548526" imgH="3407297"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1" name="Picture 3" descr="D:\LORES\442457\CNV000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6792"/>
            <a:ext cx="83820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307892" y="260648"/>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dirty="0">
                <a:latin typeface="Calibri" pitchFamily="34" charset="0"/>
              </a:rPr>
              <a:t>Western toilet solutions are not necessarily the answer. A Moslem style  toilet, with no toilet paper, but people use water instead and they squat rather than sit on a seat (that someone else has just sat upon)  which is  considered more hygienic.  The sit/squat and water/paper debates are central to future toilet provision policies.</a:t>
            </a:r>
          </a:p>
        </p:txBody>
      </p:sp>
      <p:sp>
        <p:nvSpPr>
          <p:cNvPr id="2" name="Slide Number Placeholder 1"/>
          <p:cNvSpPr>
            <a:spLocks noGrp="1"/>
          </p:cNvSpPr>
          <p:nvPr>
            <p:ph type="sldNum" sz="quarter" idx="12"/>
          </p:nvPr>
        </p:nvSpPr>
        <p:spPr/>
        <p:txBody>
          <a:bodyPr/>
          <a:lstStyle/>
          <a:p>
            <a:fld id="{C57E66C6-77A7-4FAB-BC64-D16D88FC6C52}" type="slidenum">
              <a:rPr lang="en-GB" smtClean="0">
                <a:solidFill>
                  <a:schemeClr val="tx1"/>
                </a:solidFill>
              </a:rPr>
              <a:t>16</a:t>
            </a:fld>
            <a:endParaRPr lang="en-GB" dirty="0">
              <a:solidFill>
                <a:schemeClr val="tx1"/>
              </a:solidFill>
            </a:endParaRPr>
          </a:p>
        </p:txBody>
      </p:sp>
      <p:sp>
        <p:nvSpPr>
          <p:cNvPr id="4" name="Rectangle 3"/>
          <p:cNvSpPr/>
          <p:nvPr/>
        </p:nvSpPr>
        <p:spPr>
          <a:xfrm>
            <a:off x="5868144" y="1988840"/>
            <a:ext cx="2593148" cy="4247317"/>
          </a:xfrm>
          <a:prstGeom prst="rect">
            <a:avLst/>
          </a:prstGeom>
        </p:spPr>
        <p:txBody>
          <a:bodyPr wrap="square">
            <a:spAutoFit/>
          </a:bodyPr>
          <a:lstStyle/>
          <a:p>
            <a:r>
              <a:rPr lang="en-US" b="1" dirty="0"/>
              <a:t>Water is seen as a purifier, but women in many religions, including Christianity, are seen as dirtier than men, as they fall on the wrong side of the clean/dirty divide,  as well as the spirit/body, sacred/profane, spiritual/natural, white/black, public/private, rational/emotional, good/evil, and </a:t>
            </a:r>
            <a:r>
              <a:rPr lang="en-US" b="1"/>
              <a:t>essential/luxury divides</a:t>
            </a:r>
            <a:endParaRPr lang="en-GB" b="1" dirty="0"/>
          </a:p>
        </p:txBody>
      </p:sp>
    </p:spTree>
    <p:extLst>
      <p:ext uri="{BB962C8B-B14F-4D97-AF65-F5344CB8AC3E}">
        <p14:creationId xmlns:p14="http://schemas.microsoft.com/office/powerpoint/2010/main" val="23451868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1"/>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dirty="0"/>
              <a:t>17</a:t>
            </a:r>
          </a:p>
        </p:txBody>
      </p:sp>
      <p:pic>
        <p:nvPicPr>
          <p:cNvPr id="5169" name="Picture 49" descr="C:\greed\bsi\gntphotos\IMG_17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6408712" cy="4806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173559"/>
            <a:ext cx="8064896" cy="1200329"/>
          </a:xfrm>
          <a:prstGeom prst="rect">
            <a:avLst/>
          </a:prstGeom>
          <a:noFill/>
        </p:spPr>
        <p:txBody>
          <a:bodyPr wrap="square" rtlCol="0">
            <a:spAutoFit/>
          </a:bodyPr>
          <a:lstStyle/>
          <a:p>
            <a:pPr algn="ctr"/>
            <a:r>
              <a:rPr lang="en-GB" b="1" dirty="0"/>
              <a:t>After years of campaigning for more women, we are now confronted with Gender Neutral Toilets?  What effect do they have on queuing, the level of provision for women and  equality? Gender is now seen as a continuum not a binary male/female division </a:t>
            </a:r>
          </a:p>
        </p:txBody>
      </p:sp>
    </p:spTree>
    <p:extLst>
      <p:ext uri="{BB962C8B-B14F-4D97-AF65-F5344CB8AC3E}">
        <p14:creationId xmlns:p14="http://schemas.microsoft.com/office/powerpoint/2010/main" val="35363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1"/>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DD530D-748A-4794-99F4-6EECB9E8404C}" type="slidenum">
              <a:rPr lang="en-US" altLang="en-US" sz="1400" smtClean="0"/>
              <a:pPr/>
              <a:t>18</a:t>
            </a:fld>
            <a:endParaRPr lang="en-US" altLang="en-US" sz="1400" dirty="0"/>
          </a:p>
        </p:txBody>
      </p:sp>
      <p:pic>
        <p:nvPicPr>
          <p:cNvPr id="8194" name="Picture 2" descr="C:\greed\bsi\gntphotos\IMG_1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764704"/>
            <a:ext cx="4083918" cy="5445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836712"/>
            <a:ext cx="2880320" cy="5909310"/>
          </a:xfrm>
          <a:prstGeom prst="rect">
            <a:avLst/>
          </a:prstGeom>
          <a:noFill/>
        </p:spPr>
        <p:txBody>
          <a:bodyPr wrap="square" rtlCol="0">
            <a:spAutoFit/>
          </a:bodyPr>
          <a:lstStyle/>
          <a:p>
            <a:r>
              <a:rPr lang="en-GB" b="1" dirty="0"/>
              <a:t>But a wider range of toilet provision is to be welcomed, with other so-called minority toilet user groups also requiring more facilities, including people with disabilities, those with babies and small children</a:t>
            </a:r>
          </a:p>
          <a:p>
            <a:endParaRPr lang="en-GB" b="1" dirty="0"/>
          </a:p>
          <a:p>
            <a:r>
              <a:rPr lang="en-GB" b="1" dirty="0"/>
              <a:t>But women who comprise around 30 million people in the UK still do not have adequate toilets, whilst the needs of around 5,000 transgender users (and 200,000 unsure about their gender identity) have been prioritised</a:t>
            </a:r>
          </a:p>
          <a:p>
            <a:endParaRPr lang="en-GB" b="1" dirty="0"/>
          </a:p>
          <a:p>
            <a:r>
              <a:rPr lang="en-GB" b="1" dirty="0"/>
              <a:t>( from the new Chester </a:t>
            </a:r>
          </a:p>
          <a:p>
            <a:r>
              <a:rPr lang="en-GB" b="1" dirty="0"/>
              <a:t>Story House Arts Centre) </a:t>
            </a:r>
          </a:p>
        </p:txBody>
      </p:sp>
    </p:spTree>
    <p:extLst>
      <p:ext uri="{BB962C8B-B14F-4D97-AF65-F5344CB8AC3E}">
        <p14:creationId xmlns:p14="http://schemas.microsoft.com/office/powerpoint/2010/main" val="276861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836712"/>
            <a:ext cx="3240360" cy="1754326"/>
          </a:xfrm>
          <a:prstGeom prst="rect">
            <a:avLst/>
          </a:prstGeom>
          <a:noFill/>
        </p:spPr>
        <p:txBody>
          <a:bodyPr wrap="square" rtlCol="0">
            <a:spAutoFit/>
          </a:bodyPr>
          <a:lstStyle/>
          <a:p>
            <a:r>
              <a:rPr lang="en-GB" b="1" dirty="0">
                <a:solidFill>
                  <a:srgbClr val="660033"/>
                </a:solidFill>
                <a:latin typeface="Arial Black" pitchFamily="34" charset="0"/>
              </a:rPr>
              <a:t>Globally out of 7 billion total world population, over 2 billion lack basic access to water, sanitation, electricity and of course toilets</a:t>
            </a:r>
            <a:endParaRPr lang="en-GB" b="1" dirty="0">
              <a:solidFill>
                <a:schemeClr val="bg2">
                  <a:lumMod val="50000"/>
                </a:schemeClr>
              </a:solidFill>
            </a:endParaRPr>
          </a:p>
        </p:txBody>
      </p:sp>
      <p:pic>
        <p:nvPicPr>
          <p:cNvPr id="4" name="Picture 2" descr="http://t1.gstatic.com/images?q=tbn:ANd9GcSGx1HPDm7yO9CJZQbh_150BIWNfxkwGEitpYA2EMD2poQRXvv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602" y="908720"/>
            <a:ext cx="4447391" cy="2490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3782" y="3620061"/>
            <a:ext cx="3374682" cy="2308324"/>
          </a:xfrm>
          <a:prstGeom prst="rect">
            <a:avLst/>
          </a:prstGeom>
          <a:noFill/>
        </p:spPr>
        <p:txBody>
          <a:bodyPr wrap="square" rtlCol="0">
            <a:spAutoFit/>
          </a:bodyPr>
          <a:lstStyle/>
          <a:p>
            <a:r>
              <a:rPr lang="en-GB" b="1" dirty="0">
                <a:solidFill>
                  <a:srgbClr val="660033"/>
                </a:solidFill>
                <a:latin typeface="Arial Black" pitchFamily="34" charset="0"/>
              </a:rPr>
              <a:t>There are more mobile phones in the world than there are toilets.  </a:t>
            </a:r>
          </a:p>
          <a:p>
            <a:endParaRPr lang="en-GB" b="1" dirty="0">
              <a:solidFill>
                <a:srgbClr val="660033"/>
              </a:solidFill>
              <a:latin typeface="Arial Black" pitchFamily="34" charset="0"/>
            </a:endParaRPr>
          </a:p>
          <a:p>
            <a:r>
              <a:rPr lang="en-GB" b="1" dirty="0">
                <a:solidFill>
                  <a:srgbClr val="660033"/>
                </a:solidFill>
                <a:latin typeface="Arial Black" pitchFamily="34" charset="0"/>
              </a:rPr>
              <a:t>50% of the world’s people is urban now but a third of them live in shanty towns</a:t>
            </a:r>
            <a:endParaRPr lang="en-GB" dirty="0"/>
          </a:p>
        </p:txBody>
      </p:sp>
      <p:sp>
        <p:nvSpPr>
          <p:cNvPr id="7" name="TextBox 6"/>
          <p:cNvSpPr txBox="1"/>
          <p:nvPr/>
        </p:nvSpPr>
        <p:spPr>
          <a:xfrm>
            <a:off x="899592" y="5908630"/>
            <a:ext cx="3456384" cy="584775"/>
          </a:xfrm>
          <a:prstGeom prst="rect">
            <a:avLst/>
          </a:prstGeom>
          <a:noFill/>
        </p:spPr>
        <p:txBody>
          <a:bodyPr wrap="square" rtlCol="0">
            <a:spAutoFit/>
          </a:bodyPr>
          <a:lstStyle/>
          <a:p>
            <a:r>
              <a:rPr lang="en-GB" sz="1600" b="1" dirty="0">
                <a:solidFill>
                  <a:srgbClr val="800000"/>
                </a:solidFill>
              </a:rPr>
              <a:t>(Photo courtesy of Marion Loft, Dutch toilet expert)</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82" y="2996952"/>
            <a:ext cx="3755212" cy="281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57E66C6-77A7-4FAB-BC64-D16D88FC6C52}" type="slidenum">
              <a:rPr lang="en-GB" smtClean="0">
                <a:solidFill>
                  <a:schemeClr val="tx1"/>
                </a:solidFill>
              </a:rPr>
              <a:t>19</a:t>
            </a:fld>
            <a:endParaRPr lang="en-GB" dirty="0">
              <a:solidFill>
                <a:schemeClr val="tx1"/>
              </a:solidFill>
            </a:endParaRPr>
          </a:p>
        </p:txBody>
      </p:sp>
    </p:spTree>
    <p:extLst>
      <p:ext uri="{BB962C8B-B14F-4D97-AF65-F5344CB8AC3E}">
        <p14:creationId xmlns:p14="http://schemas.microsoft.com/office/powerpoint/2010/main" val="274213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unequalVictorianPC.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97617"/>
            <a:ext cx="8900150" cy="674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512" y="4687788"/>
            <a:ext cx="8828143" cy="2308324"/>
          </a:xfrm>
          <a:prstGeom prst="rect">
            <a:avLst/>
          </a:prstGeom>
          <a:noFill/>
        </p:spPr>
        <p:txBody>
          <a:bodyPr wrap="square" rtlCol="0">
            <a:spAutoFit/>
          </a:bodyPr>
          <a:lstStyle/>
          <a:p>
            <a:pPr algn="ctr"/>
            <a:endParaRPr lang="en-GB" b="1" dirty="0">
              <a:solidFill>
                <a:srgbClr val="990000"/>
              </a:solidFill>
            </a:endParaRPr>
          </a:p>
          <a:p>
            <a:pPr algn="ctr"/>
            <a:r>
              <a:rPr lang="en-GB" b="1" dirty="0">
                <a:solidFill>
                  <a:srgbClr val="990000"/>
                </a:solidFill>
              </a:rPr>
              <a:t>Historically women have had much less provision than men, and today both in the UK and globally women suffer major sanitary discrimination.  In spite of years of feminism, ‘if you want to know the true position of women in modern society look at the queue for the loo’.  Women’s  toilet needs have been seen as secondary, unimportant, and dirtier, relative to men’s, or women and their bodily functions have simply been invisible to policy makers, a source of embarrassment and ‘dirty’ jokes, which are all mechanisms to control women. </a:t>
            </a:r>
          </a:p>
          <a:p>
            <a:pPr algn="ctr"/>
            <a:endParaRPr lang="en-GB" b="1" dirty="0">
              <a:solidFill>
                <a:srgbClr val="990000"/>
              </a:solidFill>
            </a:endParaRPr>
          </a:p>
        </p:txBody>
      </p:sp>
      <p:sp>
        <p:nvSpPr>
          <p:cNvPr id="2" name="Slide Number Placeholder 1"/>
          <p:cNvSpPr>
            <a:spLocks noGrp="1"/>
          </p:cNvSpPr>
          <p:nvPr>
            <p:ph type="sldNum" sz="quarter" idx="12"/>
          </p:nvPr>
        </p:nvSpPr>
        <p:spPr/>
        <p:txBody>
          <a:bodyPr/>
          <a:lstStyle/>
          <a:p>
            <a:fld id="{C57E66C6-77A7-4FAB-BC64-D16D88FC6C52}" type="slidenum">
              <a:rPr lang="en-GB" smtClean="0"/>
              <a:t>2</a:t>
            </a:fld>
            <a:endParaRPr lang="en-GB" dirty="0"/>
          </a:p>
        </p:txBody>
      </p:sp>
    </p:spTree>
    <p:extLst>
      <p:ext uri="{BB962C8B-B14F-4D97-AF65-F5344CB8AC3E}">
        <p14:creationId xmlns:p14="http://schemas.microsoft.com/office/powerpoint/2010/main" val="3157611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1"/>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DD530D-748A-4794-99F4-6EECB9E8404C}" type="slidenum">
              <a:rPr lang="en-US" altLang="en-US" sz="1400" smtClean="0"/>
              <a:pPr/>
              <a:t>20</a:t>
            </a:fld>
            <a:endParaRPr lang="en-US" altLang="en-US" sz="1400" dirty="0"/>
          </a:p>
        </p:txBody>
      </p:sp>
      <p:sp>
        <p:nvSpPr>
          <p:cNvPr id="5" name="TextBox 4"/>
          <p:cNvSpPr txBox="1"/>
          <p:nvPr/>
        </p:nvSpPr>
        <p:spPr>
          <a:xfrm>
            <a:off x="755576" y="188640"/>
            <a:ext cx="7992888" cy="6247864"/>
          </a:xfrm>
          <a:prstGeom prst="rect">
            <a:avLst/>
          </a:prstGeom>
          <a:noFill/>
        </p:spPr>
        <p:txBody>
          <a:bodyPr wrap="square" rtlCol="0">
            <a:spAutoFit/>
          </a:bodyPr>
          <a:lstStyle/>
          <a:p>
            <a:r>
              <a:rPr lang="en-GB" sz="2000" b="1" dirty="0"/>
              <a:t>GLOBAL SUSTAINABILITY PERSPECTIVES </a:t>
            </a:r>
          </a:p>
          <a:p>
            <a:endParaRPr lang="en-GB" sz="2000" b="1" dirty="0"/>
          </a:p>
          <a:p>
            <a:r>
              <a:rPr lang="en-GB" sz="2000" b="1" dirty="0"/>
              <a:t>The original definition of sustainability included environmental sustainability, plus  social equality (including gender), health, well-being and economic viability (UN, 1992) that is Place, People and Prosperity. The United Nations Millennium Development Goals (MDGs), </a:t>
            </a:r>
            <a:r>
              <a:rPr lang="en-GB" sz="2000" b="1" u="sng" dirty="0">
                <a:hlinkClick r:id="rId2"/>
              </a:rPr>
              <a:t>http://www.un.org/millenniumgoals/</a:t>
            </a:r>
            <a:r>
              <a:rPr lang="en-GB" sz="2000" b="1" dirty="0"/>
              <a:t> introduced in 2000, were eight in number and most had gender and sanitation implications, such as 3. Promote gender equality and empower women and 7 ‘Ensure environmental sustainability’, especially 7c, ‘halve, by 2015, the proportion of people without sustainable access to safe drinking water and basic sanitation’. </a:t>
            </a:r>
          </a:p>
          <a:p>
            <a:endParaRPr lang="en-GB" sz="2000" b="1" dirty="0"/>
          </a:p>
          <a:p>
            <a:r>
              <a:rPr lang="en-GB" sz="2000" b="1" dirty="0"/>
              <a:t>The MDGs  were replaced by the Sustainable Development Goals (SDGs) </a:t>
            </a:r>
            <a:r>
              <a:rPr lang="en-GB" sz="2000" b="1" u="sng" dirty="0">
                <a:hlinkClick r:id="rId3"/>
              </a:rPr>
              <a:t>http://www.isdgs.org/</a:t>
            </a:r>
            <a:r>
              <a:rPr lang="en-GB" sz="2000" b="1" dirty="0"/>
              <a:t>  in which Target 6 links sanitation and gender issues. Subsection 6.2 states that by 2030 the aim is ‘to achieve access to adequate and equitable sanitation and hygiene for all and to end open defecation, paying special attention to the needs of women and girls and those in vulnerable situations’. But no mention is made of menstruation, or the differences between women’s and men’s needs.  </a:t>
            </a:r>
          </a:p>
        </p:txBody>
      </p:sp>
    </p:spTree>
    <p:extLst>
      <p:ext uri="{BB962C8B-B14F-4D97-AF65-F5344CB8AC3E}">
        <p14:creationId xmlns:p14="http://schemas.microsoft.com/office/powerpoint/2010/main" val="74946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0209" y="3501008"/>
            <a:ext cx="3179328" cy="238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1" descr="http://www.wsscc.org/sites/default/files/imagecache/content_head/leading-image/hygienemenstruat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008" y="620688"/>
            <a:ext cx="1803648" cy="19038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t1.gstatic.com/images?q=tbn:ANd9GcQHblp2ZAJShEraJUhtLa9nv-Ef8QHCpH1NP9VBWK4ND24gFpn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91" y="3284984"/>
            <a:ext cx="5236137"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476672"/>
            <a:ext cx="5400600" cy="1754326"/>
          </a:xfrm>
          <a:prstGeom prst="rect">
            <a:avLst/>
          </a:prstGeom>
          <a:noFill/>
        </p:spPr>
        <p:txBody>
          <a:bodyPr wrap="square" rtlCol="0">
            <a:spAutoFit/>
          </a:bodyPr>
          <a:lstStyle/>
          <a:p>
            <a:r>
              <a:rPr lang="en-GB" b="1" dirty="0">
                <a:solidFill>
                  <a:srgbClr val="990000"/>
                </a:solidFill>
              </a:rPr>
              <a:t>Girls and Women’s needs are different from boys and men’s needs. This is particularly so in the case of school toilets where there may be no privacy, shared facilities or very inadequate provision for girls.  But women’s needs have often been ‘invisible’ to male sanitary engineers and in government statistics</a:t>
            </a:r>
          </a:p>
        </p:txBody>
      </p:sp>
      <p:sp>
        <p:nvSpPr>
          <p:cNvPr id="5" name="Slide Number Placeholder 4"/>
          <p:cNvSpPr>
            <a:spLocks noGrp="1"/>
          </p:cNvSpPr>
          <p:nvPr>
            <p:ph type="sldNum" sz="quarter" idx="12"/>
          </p:nvPr>
        </p:nvSpPr>
        <p:spPr/>
        <p:txBody>
          <a:bodyPr/>
          <a:lstStyle/>
          <a:p>
            <a:fld id="{C57E66C6-77A7-4FAB-BC64-D16D88FC6C52}" type="slidenum">
              <a:rPr lang="en-GB" smtClean="0">
                <a:solidFill>
                  <a:schemeClr val="tx1"/>
                </a:solidFill>
              </a:rPr>
              <a:t>21</a:t>
            </a:fld>
            <a:endParaRPr lang="en-GB" dirty="0">
              <a:solidFill>
                <a:schemeClr val="tx1"/>
              </a:solidFill>
            </a:endParaRPr>
          </a:p>
        </p:txBody>
      </p:sp>
    </p:spTree>
    <p:extLst>
      <p:ext uri="{BB962C8B-B14F-4D97-AF65-F5344CB8AC3E}">
        <p14:creationId xmlns:p14="http://schemas.microsoft.com/office/powerpoint/2010/main" val="2446880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1"/>
          <p:cNvSpPr>
            <a:spLocks noGrp="1"/>
          </p:cNvSpPr>
          <p:nvPr>
            <p:ph type="sldNum" sz="quarter" idx="12"/>
          </p:nvPr>
        </p:nvSpPr>
        <p:spPr>
          <a:xfrm>
            <a:off x="6516216" y="6381328"/>
            <a:ext cx="2133600" cy="365125"/>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DD530D-748A-4794-99F4-6EECB9E8404C}" type="slidenum">
              <a:rPr lang="en-US" altLang="en-US" sz="1400" smtClean="0"/>
              <a:pPr/>
              <a:t>22</a:t>
            </a:fld>
            <a:endParaRPr lang="en-US" altLang="en-US" sz="1400" dirty="0"/>
          </a:p>
        </p:txBody>
      </p:sp>
      <p:sp>
        <p:nvSpPr>
          <p:cNvPr id="2" name="Rectangle 1"/>
          <p:cNvSpPr/>
          <p:nvPr/>
        </p:nvSpPr>
        <p:spPr>
          <a:xfrm>
            <a:off x="518195" y="2668830"/>
            <a:ext cx="8057347" cy="1200329"/>
          </a:xfrm>
          <a:prstGeom prst="rect">
            <a:avLst/>
          </a:prstGeom>
        </p:spPr>
        <p:txBody>
          <a:bodyPr wrap="square">
            <a:spAutoFit/>
          </a:bodyPr>
          <a:lstStyle/>
          <a:p>
            <a:r>
              <a:rPr lang="en-GB" b="1" dirty="0"/>
              <a:t>The UK Gender Identity (Protected Characteristics) Bill  and the US Title IX both stipulate that anyone who self-identifies as female can use the Ladies loos, not just the 5000 transgender women but potentially all and any men</a:t>
            </a:r>
          </a:p>
          <a:p>
            <a:r>
              <a:rPr lang="en-GB" b="1" dirty="0"/>
              <a:t> </a:t>
            </a:r>
          </a:p>
        </p:txBody>
      </p:sp>
      <p:sp>
        <p:nvSpPr>
          <p:cNvPr id="3" name="Rectangle 2"/>
          <p:cNvSpPr/>
          <p:nvPr/>
        </p:nvSpPr>
        <p:spPr>
          <a:xfrm>
            <a:off x="424880" y="3681393"/>
            <a:ext cx="7776864" cy="1477328"/>
          </a:xfrm>
          <a:prstGeom prst="rect">
            <a:avLst/>
          </a:prstGeom>
        </p:spPr>
        <p:txBody>
          <a:bodyPr wrap="square">
            <a:spAutoFit/>
          </a:bodyPr>
          <a:lstStyle/>
          <a:p>
            <a:r>
              <a:rPr lang="en-GB" b="1" dirty="0"/>
              <a:t>In contrast at UN level, paragraph 2.1.2   of the UNICEF 2016 document, </a:t>
            </a:r>
            <a:r>
              <a:rPr lang="en-GB" b="1" i="1" dirty="0"/>
              <a:t>Core Questions and Indicators for Monitoring WASH in Schools in the Sustainable Development Goals</a:t>
            </a:r>
            <a:r>
              <a:rPr lang="en-GB" b="1" dirty="0"/>
              <a:t>, on applying Sustainability Development Goal 6 to toilet provision specifies that separate school toilets should always be provided for girls</a:t>
            </a:r>
          </a:p>
        </p:txBody>
      </p:sp>
      <p:sp>
        <p:nvSpPr>
          <p:cNvPr id="4" name="Rectangle 3"/>
          <p:cNvSpPr/>
          <p:nvPr/>
        </p:nvSpPr>
        <p:spPr>
          <a:xfrm>
            <a:off x="518193" y="5157192"/>
            <a:ext cx="7942237" cy="1477328"/>
          </a:xfrm>
          <a:prstGeom prst="rect">
            <a:avLst/>
          </a:prstGeom>
          <a:noFill/>
        </p:spPr>
        <p:txBody>
          <a:bodyPr wrap="square">
            <a:spAutoFit/>
          </a:bodyPr>
          <a:lstStyle/>
          <a:p>
            <a:r>
              <a:rPr lang="en-GB" b="1" dirty="0"/>
              <a:t>And the United Nations Report 2014 on </a:t>
            </a:r>
            <a:r>
              <a:rPr lang="en-GB" b="1" i="1" dirty="0"/>
              <a:t>The Human Right to Safe Drinking Water and Sanitation</a:t>
            </a:r>
            <a:r>
              <a:rPr lang="en-GB" b="1" dirty="0"/>
              <a:t> states that gender-specific toilets should be provided because of issues of dignity and safety </a:t>
            </a:r>
            <a:r>
              <a:rPr lang="en-GB" b="1" u="sng" dirty="0">
                <a:hlinkClick r:id="rId2"/>
              </a:rPr>
              <a:t>http://www.righttowater.info/tag/gender-equality/</a:t>
            </a:r>
            <a:r>
              <a:rPr lang="en-GB" b="1" u="sng" dirty="0"/>
              <a:t> </a:t>
            </a:r>
            <a:r>
              <a:rPr lang="en-GB" b="1" dirty="0"/>
              <a:t>and</a:t>
            </a:r>
            <a:r>
              <a:rPr lang="en-GB" b="1" u="sng" dirty="0"/>
              <a:t> </a:t>
            </a:r>
            <a:r>
              <a:rPr lang="en-GB" b="1" dirty="0">
                <a:hlinkClick r:id="rId3"/>
              </a:rPr>
              <a:t>http://www.un.org/waterforlifedecade/human_right_to_water.shtml</a:t>
            </a:r>
            <a:endParaRPr lang="en-GB" b="1" dirty="0"/>
          </a:p>
          <a:p>
            <a:endParaRPr lang="en-GB" dirty="0"/>
          </a:p>
        </p:txBody>
      </p:sp>
      <p:pic>
        <p:nvPicPr>
          <p:cNvPr id="9218" name="Picture 2" descr="C:\greed\bsi\gntphotos\IMG_16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8640"/>
            <a:ext cx="3312368"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29050" y="188640"/>
            <a:ext cx="4946492" cy="2246769"/>
          </a:xfrm>
          <a:prstGeom prst="rect">
            <a:avLst/>
          </a:prstGeom>
          <a:noFill/>
        </p:spPr>
        <p:txBody>
          <a:bodyPr wrap="square" rtlCol="0">
            <a:spAutoFit/>
          </a:bodyPr>
          <a:lstStyle/>
          <a:p>
            <a:pPr algn="ctr"/>
            <a:r>
              <a:rPr lang="en-GB" sz="2000" b="1" dirty="0"/>
              <a:t>Green Light for Toilet Desegregation and Gender Neutral Toilets? </a:t>
            </a:r>
          </a:p>
          <a:p>
            <a:pPr algn="ctr"/>
            <a:endParaRPr lang="en-GB" sz="2000" b="1" dirty="0"/>
          </a:p>
          <a:p>
            <a:pPr algn="ctr"/>
            <a:r>
              <a:rPr lang="en-GB" sz="2000" b="1" dirty="0"/>
              <a:t>Who benefits and who loses out? </a:t>
            </a:r>
          </a:p>
          <a:p>
            <a:pPr algn="ctr"/>
            <a:endParaRPr lang="en-GB" sz="2000" b="1" dirty="0"/>
          </a:p>
          <a:p>
            <a:pPr algn="ctr"/>
            <a:r>
              <a:rPr lang="en-GB" sz="2000" b="1" dirty="0"/>
              <a:t>Are female and male toilet requirements really compatible?</a:t>
            </a:r>
          </a:p>
        </p:txBody>
      </p:sp>
    </p:spTree>
    <p:extLst>
      <p:ext uri="{BB962C8B-B14F-4D97-AF65-F5344CB8AC3E}">
        <p14:creationId xmlns:p14="http://schemas.microsoft.com/office/powerpoint/2010/main" val="749460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22860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en-US" sz="2800" b="1" dirty="0">
                <a:latin typeface="Arial" charset="0"/>
                <a:cs typeface="Arial" charset="0"/>
              </a:rPr>
              <a:t>BUT WHO STILL MAKES THE TOILET DECISIONS IN THE UK?</a:t>
            </a:r>
          </a:p>
        </p:txBody>
      </p:sp>
      <p:pic>
        <p:nvPicPr>
          <p:cNvPr id="44035" name="Picture 4" descr="C:\LLOLUX\PHOTOS\CHAP8\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1452563"/>
            <a:ext cx="629285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990600" y="5810794"/>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a:latin typeface="Arial" charset="0"/>
                <a:cs typeface="Arial" charset="0"/>
              </a:rPr>
              <a:t>(Courtesy of Haymarket  journal publications)</a:t>
            </a:r>
            <a:endParaRPr lang="en-GB" altLang="en-US" dirty="0">
              <a:latin typeface="Arial" charset="0"/>
              <a:cs typeface="Arial" charset="0"/>
            </a:endParaRPr>
          </a:p>
        </p:txBody>
      </p:sp>
      <p:sp>
        <p:nvSpPr>
          <p:cNvPr id="44037" name="Slide Number Placeholder 1"/>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537DEB-2154-429F-8989-E76280BA52FC}" type="slidenum">
              <a:rPr lang="en-US" altLang="en-US" sz="1400" smtClean="0"/>
              <a:pPr/>
              <a:t>23</a:t>
            </a:fld>
            <a:endParaRPr lang="en-US" altLang="en-US" sz="1400" dirty="0"/>
          </a:p>
        </p:txBody>
      </p:sp>
    </p:spTree>
    <p:extLst>
      <p:ext uri="{BB962C8B-B14F-4D97-AF65-F5344CB8AC3E}">
        <p14:creationId xmlns:p14="http://schemas.microsoft.com/office/powerpoint/2010/main" val="2537082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greed\introaphotosbookend\newloo\griggsb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76672"/>
            <a:ext cx="350875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K:\greed\introaphotosbookend\newloo\michelleb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708920"/>
            <a:ext cx="5852709" cy="3363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404664"/>
            <a:ext cx="4464496" cy="2308324"/>
          </a:xfrm>
          <a:prstGeom prst="rect">
            <a:avLst/>
          </a:prstGeom>
          <a:noFill/>
        </p:spPr>
        <p:txBody>
          <a:bodyPr wrap="square" rtlCol="0">
            <a:spAutoFit/>
          </a:bodyPr>
          <a:lstStyle/>
          <a:p>
            <a:pPr algn="ctr"/>
            <a:r>
              <a:rPr lang="en-GB" b="1" dirty="0">
                <a:solidFill>
                  <a:srgbClr val="800000"/>
                </a:solidFill>
              </a:rPr>
              <a:t>Meanwhile back in England, colleagues such as John Griggs, shown here at the Building Research Establishment,  and Michelle Barkley, architect and fellow members of the British Standards  Institute Committee on Sanitary Installations continue the toilet campaign for more equal and function al toilet provision for women. </a:t>
            </a:r>
          </a:p>
        </p:txBody>
      </p:sp>
      <p:sp>
        <p:nvSpPr>
          <p:cNvPr id="4" name="TextBox 3"/>
          <p:cNvSpPr txBox="1"/>
          <p:nvPr/>
        </p:nvSpPr>
        <p:spPr>
          <a:xfrm>
            <a:off x="476130" y="2780928"/>
            <a:ext cx="2223662" cy="3693319"/>
          </a:xfrm>
          <a:prstGeom prst="rect">
            <a:avLst/>
          </a:prstGeom>
          <a:noFill/>
        </p:spPr>
        <p:txBody>
          <a:bodyPr wrap="square" rtlCol="0">
            <a:spAutoFit/>
          </a:bodyPr>
          <a:lstStyle/>
          <a:p>
            <a:pPr algn="ctr"/>
            <a:r>
              <a:rPr lang="en-GB" b="1" dirty="0">
                <a:solidFill>
                  <a:srgbClr val="800000"/>
                </a:solidFill>
              </a:rPr>
              <a:t>What can you do? ‘talk toilets’, admit that menstruation exists. Campaign, lobby politicians, and if you want a rewarding career,  go into engineering, construction  or plumbing as this is the new revolutionary feminist frontier!</a:t>
            </a:r>
          </a:p>
        </p:txBody>
      </p:sp>
      <p:sp>
        <p:nvSpPr>
          <p:cNvPr id="2" name="Slide Number Placeholder 1"/>
          <p:cNvSpPr>
            <a:spLocks noGrp="1"/>
          </p:cNvSpPr>
          <p:nvPr>
            <p:ph type="sldNum" sz="quarter" idx="12"/>
          </p:nvPr>
        </p:nvSpPr>
        <p:spPr/>
        <p:txBody>
          <a:bodyPr/>
          <a:lstStyle/>
          <a:p>
            <a:r>
              <a:rPr lang="en-GB" dirty="0">
                <a:solidFill>
                  <a:schemeClr val="tx1"/>
                </a:solidFill>
              </a:rPr>
              <a:t>End   </a:t>
            </a:r>
            <a:fld id="{C57E66C6-77A7-4FAB-BC64-D16D88FC6C52}" type="slidenum">
              <a:rPr lang="en-GB" smtClean="0">
                <a:solidFill>
                  <a:schemeClr val="tx1"/>
                </a:solidFill>
              </a:rPr>
              <a:t>24</a:t>
            </a:fld>
            <a:endParaRPr lang="en-GB" dirty="0">
              <a:solidFill>
                <a:schemeClr val="tx1"/>
              </a:solidFill>
            </a:endParaRPr>
          </a:p>
        </p:txBody>
      </p:sp>
    </p:spTree>
    <p:extLst>
      <p:ext uri="{BB962C8B-B14F-4D97-AF65-F5344CB8AC3E}">
        <p14:creationId xmlns:p14="http://schemas.microsoft.com/office/powerpoint/2010/main" val="133910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357438" y="28575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dirty="0">
                <a:latin typeface="Arial Black" pitchFamily="34" charset="0"/>
              </a:rPr>
              <a:t>A Heritage of Civic Pride and High-level of toilet provision </a:t>
            </a:r>
          </a:p>
          <a:p>
            <a:pPr algn="ctr"/>
            <a:r>
              <a:rPr lang="en-GB" dirty="0">
                <a:latin typeface="Arial Black" pitchFamily="34" charset="0"/>
              </a:rPr>
              <a:t>But not for women</a:t>
            </a:r>
          </a:p>
        </p:txBody>
      </p:sp>
      <p:pic>
        <p:nvPicPr>
          <p:cNvPr id="8195" name="Picture 4" descr="C:\LLOLUX\RAY\ROTH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428750"/>
            <a:ext cx="66294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C57E66C6-77A7-4FAB-BC64-D16D88FC6C52}" type="slidenum">
              <a:rPr lang="en-GB" sz="1400" smtClean="0">
                <a:solidFill>
                  <a:schemeClr val="tx1"/>
                </a:solidFill>
              </a:rPr>
              <a:t>3</a:t>
            </a:fld>
            <a:endParaRPr lang="en-GB" sz="1400" dirty="0">
              <a:solidFill>
                <a:schemeClr val="tx1"/>
              </a:solidFill>
            </a:endParaRPr>
          </a:p>
        </p:txBody>
      </p:sp>
    </p:spTree>
    <p:extLst>
      <p:ext uri="{BB962C8B-B14F-4D97-AF65-F5344CB8AC3E}">
        <p14:creationId xmlns:p14="http://schemas.microsoft.com/office/powerpoint/2010/main" val="380542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285875"/>
            <a:ext cx="63627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838200" y="304800"/>
            <a:ext cx="7239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b="1" dirty="0">
                <a:solidFill>
                  <a:srgbClr val="990000"/>
                </a:solidFill>
                <a:latin typeface="Calibri" pitchFamily="34" charset="0"/>
              </a:rPr>
              <a:t>Everyone needs Toilets </a:t>
            </a:r>
          </a:p>
          <a:p>
            <a:pPr algn="ctr" eaLnBrk="1" hangingPunct="1">
              <a:spcBef>
                <a:spcPct val="50000"/>
              </a:spcBef>
            </a:pPr>
            <a:r>
              <a:rPr lang="en-GB" b="1" dirty="0">
                <a:solidFill>
                  <a:srgbClr val="990000"/>
                </a:solidFill>
                <a:latin typeface="Calibri" pitchFamily="34" charset="0"/>
              </a:rPr>
              <a:t>But Men and Women’s needs are different</a:t>
            </a:r>
          </a:p>
        </p:txBody>
      </p:sp>
      <p:sp>
        <p:nvSpPr>
          <p:cNvPr id="2" name="Slide Number Placeholder 1"/>
          <p:cNvSpPr>
            <a:spLocks noGrp="1"/>
          </p:cNvSpPr>
          <p:nvPr>
            <p:ph type="sldNum" sz="quarter" idx="12"/>
          </p:nvPr>
        </p:nvSpPr>
        <p:spPr/>
        <p:txBody>
          <a:bodyPr/>
          <a:lstStyle/>
          <a:p>
            <a:fld id="{C57E66C6-77A7-4FAB-BC64-D16D88FC6C52}" type="slidenum">
              <a:rPr lang="en-GB" sz="1400" smtClean="0">
                <a:solidFill>
                  <a:schemeClr val="tx1"/>
                </a:solidFill>
              </a:rPr>
              <a:t>4</a:t>
            </a:fld>
            <a:endParaRPr lang="en-GB" sz="1400" dirty="0">
              <a:solidFill>
                <a:schemeClr val="tx1"/>
              </a:solidFill>
            </a:endParaRPr>
          </a:p>
        </p:txBody>
      </p:sp>
    </p:spTree>
    <p:extLst>
      <p:ext uri="{BB962C8B-B14F-4D97-AF65-F5344CB8AC3E}">
        <p14:creationId xmlns:p14="http://schemas.microsoft.com/office/powerpoint/2010/main" val="398644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E9E662-A241-4C6B-8A0D-999923993BFB}" type="slidenum">
              <a:rPr lang="en-US" altLang="en-US" sz="1400" smtClean="0">
                <a:solidFill>
                  <a:schemeClr val="bg2"/>
                </a:solidFill>
              </a:rPr>
              <a:pPr/>
              <a:t>5</a:t>
            </a:fld>
            <a:endParaRPr lang="en-US" altLang="en-US" sz="1400">
              <a:solidFill>
                <a:schemeClr val="bg2"/>
              </a:solidFill>
            </a:endParaRPr>
          </a:p>
        </p:txBody>
      </p:sp>
      <p:pic>
        <p:nvPicPr>
          <p:cNvPr id="35843" name="Picture 2" descr="C:\fringle\PHOTORUSS\GLYNE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descr="C:\fringle\PHOTORUSS\GLYNEF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32113"/>
            <a:ext cx="46482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4"/>
          <p:cNvSpPr txBox="1">
            <a:spLocks noChangeArrowheads="1"/>
          </p:cNvSpPr>
          <p:nvPr/>
        </p:nvSpPr>
        <p:spPr bwMode="auto">
          <a:xfrm>
            <a:off x="4914900" y="228600"/>
            <a:ext cx="397758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a:latin typeface="Arial" charset="0"/>
                <a:cs typeface="Arial" charset="0"/>
              </a:rPr>
              <a:t>At the opera! Toilets should be designed to provide at least equal provision for women. Good practice is to 2:1 f:m ratio should be provided to avoid queues</a:t>
            </a:r>
          </a:p>
        </p:txBody>
      </p:sp>
      <p:sp>
        <p:nvSpPr>
          <p:cNvPr id="35846" name="Text Box 5"/>
          <p:cNvSpPr txBox="1">
            <a:spLocks noChangeArrowheads="1"/>
          </p:cNvSpPr>
          <p:nvPr/>
        </p:nvSpPr>
        <p:spPr bwMode="auto">
          <a:xfrm>
            <a:off x="304800" y="4038600"/>
            <a:ext cx="388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a:latin typeface="Arial" charset="0"/>
                <a:cs typeface="Arial" charset="0"/>
              </a:rPr>
              <a:t>But most toilets have almost twice the facilities for men as women because urinals take up less space than cubicles within the same  floor area. </a:t>
            </a:r>
          </a:p>
        </p:txBody>
      </p:sp>
    </p:spTree>
    <p:extLst>
      <p:ext uri="{BB962C8B-B14F-4D97-AF65-F5344CB8AC3E}">
        <p14:creationId xmlns:p14="http://schemas.microsoft.com/office/powerpoint/2010/main" val="427821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greed\bsi\sharedstreets\72-IMG_1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76671"/>
            <a:ext cx="6444036" cy="4832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5661248"/>
            <a:ext cx="7056784" cy="974113"/>
          </a:xfrm>
          <a:prstGeom prst="rect">
            <a:avLst/>
          </a:prstGeom>
          <a:noFill/>
        </p:spPr>
        <p:txBody>
          <a:bodyPr wrap="square" rtlCol="0">
            <a:spAutoFit/>
          </a:bodyPr>
          <a:lstStyle/>
          <a:p>
            <a:r>
              <a:rPr lang="en-GB" sz="1910" b="1" dirty="0"/>
              <a:t>The heritage of unequal provision continues to this day, right across the world, not just in the UK, as manifest in this European airport toilet, a situation replicated across many countries and situations</a:t>
            </a:r>
          </a:p>
        </p:txBody>
      </p:sp>
      <p:sp>
        <p:nvSpPr>
          <p:cNvPr id="3" name="TextBox 2"/>
          <p:cNvSpPr txBox="1"/>
          <p:nvPr/>
        </p:nvSpPr>
        <p:spPr>
          <a:xfrm>
            <a:off x="8316416" y="6340678"/>
            <a:ext cx="432048" cy="338554"/>
          </a:xfrm>
          <a:prstGeom prst="rect">
            <a:avLst/>
          </a:prstGeom>
          <a:noFill/>
        </p:spPr>
        <p:txBody>
          <a:bodyPr wrap="square" rtlCol="0">
            <a:spAutoFit/>
          </a:bodyPr>
          <a:lstStyle/>
          <a:p>
            <a:r>
              <a:rPr lang="en-GB" sz="1600" dirty="0"/>
              <a:t>6</a:t>
            </a:r>
          </a:p>
        </p:txBody>
      </p:sp>
    </p:spTree>
    <p:extLst>
      <p:ext uri="{BB962C8B-B14F-4D97-AF65-F5344CB8AC3E}">
        <p14:creationId xmlns:p14="http://schemas.microsoft.com/office/powerpoint/2010/main" val="424911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greed\bsi\sharedstreets\menopausepl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60648"/>
            <a:ext cx="6588052" cy="4940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830" y="5299201"/>
            <a:ext cx="8712968" cy="1563505"/>
          </a:xfrm>
          <a:prstGeom prst="rect">
            <a:avLst/>
          </a:prstGeom>
          <a:noFill/>
        </p:spPr>
        <p:txBody>
          <a:bodyPr wrap="square" rtlCol="0">
            <a:spAutoFit/>
          </a:bodyPr>
          <a:lstStyle/>
          <a:p>
            <a:pPr algn="ctr"/>
            <a:r>
              <a:rPr lang="en-GB" sz="1890" b="1" dirty="0"/>
              <a:t>Menopause the Musical, here showing in Madrid, but not in London because Jeanne </a:t>
            </a:r>
            <a:r>
              <a:rPr lang="en-GB" sz="1890" b="1" dirty="0" err="1"/>
              <a:t>Linders</a:t>
            </a:r>
            <a:r>
              <a:rPr lang="en-GB" sz="1890" b="1" dirty="0"/>
              <a:t> the </a:t>
            </a:r>
            <a:r>
              <a:rPr lang="en-GB" sz="2000" b="1" dirty="0"/>
              <a:t>writer, producer, and lyricist of the musical </a:t>
            </a:r>
            <a:r>
              <a:rPr lang="en-GB" sz="1890" b="1" dirty="0"/>
              <a:t>would not take it to the West End in protest against the inadequate provision of  toilets for women in London theatres because many of her audience are menopausal women in their forties and     fifties who need to use the toilet.                                                  </a:t>
            </a:r>
            <a:endParaRPr lang="en-GB" sz="1400" b="1" dirty="0"/>
          </a:p>
        </p:txBody>
      </p:sp>
    </p:spTree>
    <p:extLst>
      <p:ext uri="{BB962C8B-B14F-4D97-AF65-F5344CB8AC3E}">
        <p14:creationId xmlns:p14="http://schemas.microsoft.com/office/powerpoint/2010/main" val="117690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greed\bsi\sharedstreets\CNV000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63" y="333375"/>
            <a:ext cx="8170862"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468313" y="5229225"/>
            <a:ext cx="84947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a:t>But overall public toilets are declining and reducing daily. Many Victorian public toilets that provided for men and women, albeit often underground are now closing or being left purposely to fall into disrepair, because of government cutbacks and lack of political will. Often there is no alternative except to buy a coffee to use the loo or just not to go out at all.</a:t>
            </a:r>
          </a:p>
        </p:txBody>
      </p:sp>
    </p:spTree>
    <p:extLst>
      <p:ext uri="{BB962C8B-B14F-4D97-AF65-F5344CB8AC3E}">
        <p14:creationId xmlns:p14="http://schemas.microsoft.com/office/powerpoint/2010/main" val="293238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z="2400" b="1" dirty="0"/>
              <a:t>But toilet provision, especially for women is decreasing, but some are being replaced by Automatic public toilets</a:t>
            </a:r>
          </a:p>
        </p:txBody>
      </p:sp>
      <p:sp>
        <p:nvSpPr>
          <p:cNvPr id="13315" name="Rectangle 3"/>
          <p:cNvSpPr>
            <a:spLocks noGrp="1" noChangeArrowheads="1"/>
          </p:cNvSpPr>
          <p:nvPr>
            <p:ph type="body" sz="half" idx="1"/>
          </p:nvPr>
        </p:nvSpPr>
        <p:spPr>
          <a:xfrm>
            <a:off x="685800" y="5410200"/>
            <a:ext cx="3581400" cy="381000"/>
          </a:xfrm>
        </p:spPr>
        <p:txBody>
          <a:bodyPr/>
          <a:lstStyle/>
          <a:p>
            <a:pPr eaLnBrk="1" hangingPunct="1">
              <a:lnSpc>
                <a:spcPct val="90000"/>
              </a:lnSpc>
              <a:buFontTx/>
              <a:buNone/>
            </a:pPr>
            <a:r>
              <a:rPr lang="en-GB" altLang="en-US" sz="2000" b="1"/>
              <a:t>Unattractive ‘vandal proof’ APC</a:t>
            </a:r>
          </a:p>
        </p:txBody>
      </p:sp>
      <p:pic>
        <p:nvPicPr>
          <p:cNvPr id="13316"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81600" y="1905000"/>
            <a:ext cx="2743200" cy="4114800"/>
          </a:xfrm>
        </p:spPr>
      </p:pic>
      <p:sp>
        <p:nvSpPr>
          <p:cNvPr id="13317" name="Rectangle 5"/>
          <p:cNvSpPr>
            <a:spLocks noChangeArrowheads="1"/>
          </p:cNvSpPr>
          <p:nvPr/>
        </p:nvSpPr>
        <p:spPr bwMode="auto">
          <a:xfrm>
            <a:off x="5105400" y="6096000"/>
            <a:ext cx="3551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b="1"/>
              <a:t>Exploded APC, Stoke on Trent</a:t>
            </a:r>
            <a:endParaRPr lang="en-GB" altLang="en-US" sz="2000"/>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a:xfrm>
            <a:off x="7092280" y="6336120"/>
            <a:ext cx="1905000" cy="457200"/>
          </a:xfrm>
        </p:spPr>
        <p:txBody>
          <a:bodyPr/>
          <a:lstStyle/>
          <a:p>
            <a:pPr>
              <a:defRPr/>
            </a:pPr>
            <a:fld id="{56B4D24B-2546-451E-9E1C-21F445E0D4B9}" type="slidenum">
              <a:rPr lang="en-US" sz="1400" smtClean="0">
                <a:solidFill>
                  <a:schemeClr val="tx1"/>
                </a:solidFill>
              </a:rPr>
              <a:pPr>
                <a:defRPr/>
              </a:pPr>
              <a:t>9</a:t>
            </a:fld>
            <a:endParaRPr lang="en-US" sz="1400" dirty="0">
              <a:solidFill>
                <a:schemeClr val="tx1"/>
              </a:solidFill>
            </a:endParaRPr>
          </a:p>
        </p:txBody>
      </p:sp>
    </p:spTree>
    <p:extLst>
      <p:ext uri="{BB962C8B-B14F-4D97-AF65-F5344CB8AC3E}">
        <p14:creationId xmlns:p14="http://schemas.microsoft.com/office/powerpoint/2010/main" val="3288473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1754</Words>
  <Application>Microsoft Office PowerPoint</Application>
  <PresentationFormat>On-screen Show (4:3)</PresentationFormat>
  <Paragraphs>85</Paragraphs>
  <Slides>24</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1" baseType="lpstr">
      <vt:lpstr>Arial</vt:lpstr>
      <vt:lpstr>Arial Black</vt:lpstr>
      <vt:lpstr>Calibri</vt:lpstr>
      <vt:lpstr>Times New Roman</vt:lpstr>
      <vt:lpstr>Office Theme</vt:lpstr>
      <vt:lpstr>Document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toilet provision, especially for women is decreasing, but some are being replaced by Automatic public toilets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dc:creator>
  <cp:lastModifiedBy>John Hallam</cp:lastModifiedBy>
  <cp:revision>96</cp:revision>
  <cp:lastPrinted>2017-03-03T09:34:00Z</cp:lastPrinted>
  <dcterms:created xsi:type="dcterms:W3CDTF">2013-01-14T12:20:00Z</dcterms:created>
  <dcterms:modified xsi:type="dcterms:W3CDTF">2017-10-26T08:09:21Z</dcterms:modified>
</cp:coreProperties>
</file>