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63" r:id="rId2"/>
    <p:sldId id="265" r:id="rId3"/>
    <p:sldId id="266" r:id="rId4"/>
    <p:sldId id="271" r:id="rId5"/>
    <p:sldId id="270" r:id="rId6"/>
    <p:sldId id="257" r:id="rId7"/>
    <p:sldId id="260" r:id="rId8"/>
    <p:sldId id="268" r:id="rId9"/>
    <p:sldId id="256" r:id="rId10"/>
    <p:sldId id="258" r:id="rId11"/>
    <p:sldId id="259" r:id="rId12"/>
    <p:sldId id="261" r:id="rId13"/>
    <p:sldId id="277" r:id="rId14"/>
    <p:sldId id="278" r:id="rId15"/>
    <p:sldId id="267" r:id="rId16"/>
    <p:sldId id="272" r:id="rId17"/>
    <p:sldId id="273" r:id="rId18"/>
    <p:sldId id="274" r:id="rId19"/>
    <p:sldId id="275" r:id="rId20"/>
    <p:sldId id="27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27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A86F67-D113-7F44-8420-504D3056C02B}" type="datetimeFigureOut">
              <a:rPr lang="en-US" smtClean="0"/>
              <a:t>18/09/17</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CBEB079-BC69-4949-B51B-84A031E7F328}" type="slidenum">
              <a:rPr lang="en-GB" smtClean="0"/>
              <a:t>‹#›</a:t>
            </a:fld>
            <a:endParaRPr lang="en-GB"/>
          </a:p>
        </p:txBody>
      </p:sp>
    </p:spTree>
    <p:extLst>
      <p:ext uri="{BB962C8B-B14F-4D97-AF65-F5344CB8AC3E}">
        <p14:creationId xmlns:p14="http://schemas.microsoft.com/office/powerpoint/2010/main" val="3402377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45AF6C-7113-FC4A-8BB5-B9BF5183C243}" type="datetimeFigureOut">
              <a:rPr lang="en-US" smtClean="0"/>
              <a:t>18/09/17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F4F5CE-6FF0-8542-903C-A0D0FB8ABC7F}" type="slidenum">
              <a:rPr lang="en-GB" smtClean="0"/>
              <a:t>‹#›</a:t>
            </a:fld>
            <a:endParaRPr lang="en-GB"/>
          </a:p>
        </p:txBody>
      </p:sp>
    </p:spTree>
    <p:extLst>
      <p:ext uri="{BB962C8B-B14F-4D97-AF65-F5344CB8AC3E}">
        <p14:creationId xmlns:p14="http://schemas.microsoft.com/office/powerpoint/2010/main" val="19861508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a:t>
            </a:r>
            <a:r>
              <a:rPr lang="en-GB" baseline="0" dirty="0" smtClean="0"/>
              <a:t> you to </a:t>
            </a:r>
            <a:r>
              <a:rPr lang="en-GB" baseline="0" dirty="0" err="1" smtClean="0"/>
              <a:t>Aled</a:t>
            </a:r>
            <a:r>
              <a:rPr lang="en-GB" baseline="0" dirty="0" smtClean="0"/>
              <a:t> for </a:t>
            </a:r>
            <a:r>
              <a:rPr lang="en-GB" baseline="0" dirty="0" smtClean="0"/>
              <a:t>providing me with this opportunity to speak to you today</a:t>
            </a:r>
            <a:endParaRPr lang="en-GB" dirty="0"/>
          </a:p>
        </p:txBody>
      </p:sp>
      <p:sp>
        <p:nvSpPr>
          <p:cNvPr id="4" name="Slide Number Placeholder 3"/>
          <p:cNvSpPr>
            <a:spLocks noGrp="1"/>
          </p:cNvSpPr>
          <p:nvPr>
            <p:ph type="sldNum" sz="quarter" idx="10"/>
          </p:nvPr>
        </p:nvSpPr>
        <p:spPr/>
        <p:txBody>
          <a:bodyPr/>
          <a:lstStyle/>
          <a:p>
            <a:fld id="{C2F4F5CE-6FF0-8542-903C-A0D0FB8ABC7F}" type="slidenum">
              <a:rPr lang="en-GB" smtClean="0"/>
              <a:t>1</a:t>
            </a:fld>
            <a:endParaRPr lang="en-GB"/>
          </a:p>
        </p:txBody>
      </p:sp>
    </p:spTree>
    <p:extLst>
      <p:ext uri="{BB962C8B-B14F-4D97-AF65-F5344CB8AC3E}">
        <p14:creationId xmlns:p14="http://schemas.microsoft.com/office/powerpoint/2010/main" val="2145708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2F4F5CE-6FF0-8542-903C-A0D0FB8ABC7F}" type="slidenum">
              <a:rPr lang="en-GB" smtClean="0"/>
              <a:t>10</a:t>
            </a:fld>
            <a:endParaRPr lang="en-GB"/>
          </a:p>
        </p:txBody>
      </p:sp>
    </p:spTree>
    <p:extLst>
      <p:ext uri="{BB962C8B-B14F-4D97-AF65-F5344CB8AC3E}">
        <p14:creationId xmlns:p14="http://schemas.microsoft.com/office/powerpoint/2010/main" val="3595960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2F4F5CE-6FF0-8542-903C-A0D0FB8ABC7F}" type="slidenum">
              <a:rPr lang="en-GB" smtClean="0"/>
              <a:t>11</a:t>
            </a:fld>
            <a:endParaRPr lang="en-GB"/>
          </a:p>
        </p:txBody>
      </p:sp>
    </p:spTree>
    <p:extLst>
      <p:ext uri="{BB962C8B-B14F-4D97-AF65-F5344CB8AC3E}">
        <p14:creationId xmlns:p14="http://schemas.microsoft.com/office/powerpoint/2010/main" val="2535407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then spent the next year raising the funds, preparing the plans and carrying out the work that would make our dream of creating a new community resource a reality. In all, we raised something like £16,000, the sum needed to completely refurbish the building.</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2F4F5CE-6FF0-8542-903C-A0D0FB8ABC7F}" type="slidenum">
              <a:rPr lang="en-GB" smtClean="0"/>
              <a:t>12</a:t>
            </a:fld>
            <a:endParaRPr lang="en-GB"/>
          </a:p>
        </p:txBody>
      </p:sp>
    </p:spTree>
    <p:extLst>
      <p:ext uri="{BB962C8B-B14F-4D97-AF65-F5344CB8AC3E}">
        <p14:creationId xmlns:p14="http://schemas.microsoft.com/office/powerpoint/2010/main" val="2066993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began by approaching the Council for a lease of the building; following protracted negotiations we finally settled on a reasonable, But still expensive figure on the agreement that we would be wholly responsible for repairing, upgrading and maintaining the building that would house our new community venture.</a:t>
            </a:r>
            <a:r>
              <a:rPr lang="en-GB" dirty="0" smtClean="0">
                <a:effectLst/>
              </a:rPr>
              <a:t> </a:t>
            </a:r>
            <a:endParaRPr lang="en-GB" dirty="0"/>
          </a:p>
        </p:txBody>
      </p:sp>
      <p:sp>
        <p:nvSpPr>
          <p:cNvPr id="4" name="Slide Number Placeholder 3"/>
          <p:cNvSpPr>
            <a:spLocks noGrp="1"/>
          </p:cNvSpPr>
          <p:nvPr>
            <p:ph type="sldNum" sz="quarter" idx="10"/>
          </p:nvPr>
        </p:nvSpPr>
        <p:spPr/>
        <p:txBody>
          <a:bodyPr/>
          <a:lstStyle/>
          <a:p>
            <a:fld id="{C2F4F5CE-6FF0-8542-903C-A0D0FB8ABC7F}" type="slidenum">
              <a:rPr lang="en-GB" smtClean="0"/>
              <a:t>15</a:t>
            </a:fld>
            <a:endParaRPr lang="en-GB"/>
          </a:p>
        </p:txBody>
      </p:sp>
    </p:spTree>
    <p:extLst>
      <p:ext uri="{BB962C8B-B14F-4D97-AF65-F5344CB8AC3E}">
        <p14:creationId xmlns:p14="http://schemas.microsoft.com/office/powerpoint/2010/main" val="2012847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was the Easter of 2015, just over a year since enclosed, that the new Community library and Arts Centre Cwtsh opened it’s doors.</a:t>
            </a:r>
            <a:r>
              <a:rPr lang="en-GB" dirty="0" smtClean="0">
                <a:effectLst/>
              </a:rPr>
              <a:t> </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2F4F5CE-6FF0-8542-903C-A0D0FB8ABC7F}" type="slidenum">
              <a:rPr lang="en-GB" smtClean="0"/>
              <a:t>16</a:t>
            </a:fld>
            <a:endParaRPr lang="en-GB"/>
          </a:p>
        </p:txBody>
      </p:sp>
    </p:spTree>
    <p:extLst>
      <p:ext uri="{BB962C8B-B14F-4D97-AF65-F5344CB8AC3E}">
        <p14:creationId xmlns:p14="http://schemas.microsoft.com/office/powerpoint/2010/main" val="2244962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what we do at Cwtsh?  Having held a number of public meetings, curator’s events, volunteer open days as part of our research we had a pretty good idea about what those living in and around the Handpost area wanted – pretty well anything and everything.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2F4F5CE-6FF0-8542-903C-A0D0FB8ABC7F}" type="slidenum">
              <a:rPr lang="en-GB" smtClean="0"/>
              <a:t>17</a:t>
            </a:fld>
            <a:endParaRPr lang="en-GB"/>
          </a:p>
        </p:txBody>
      </p:sp>
    </p:spTree>
    <p:extLst>
      <p:ext uri="{BB962C8B-B14F-4D97-AF65-F5344CB8AC3E}">
        <p14:creationId xmlns:p14="http://schemas.microsoft.com/office/powerpoint/2010/main" val="240264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began with art classes for adults, a ‘Mindfulness’ group, Ukulele classes (thank you Greg Platt) a Creative Writing Group, after school Art classes for children, Welsh courses, a French conversation group and then a formal French language class, children’s library sessions. the Phoenix Film club, Sewing machine classes, A Friends and Neighbours (FAN) group</a:t>
            </a:r>
            <a:r>
              <a:rPr lang="en-GB" smtClean="0">
                <a:effectLst/>
              </a:rPr>
              <a:t> </a:t>
            </a:r>
            <a:endParaRPr lang="en-GB"/>
          </a:p>
        </p:txBody>
      </p:sp>
      <p:sp>
        <p:nvSpPr>
          <p:cNvPr id="4" name="Slide Number Placeholder 3"/>
          <p:cNvSpPr>
            <a:spLocks noGrp="1"/>
          </p:cNvSpPr>
          <p:nvPr>
            <p:ph type="sldNum" sz="quarter" idx="10"/>
          </p:nvPr>
        </p:nvSpPr>
        <p:spPr/>
        <p:txBody>
          <a:bodyPr/>
          <a:lstStyle/>
          <a:p>
            <a:fld id="{C2F4F5CE-6FF0-8542-903C-A0D0FB8ABC7F}" type="slidenum">
              <a:rPr lang="en-GB" smtClean="0"/>
              <a:t>18</a:t>
            </a:fld>
            <a:endParaRPr lang="en-GB"/>
          </a:p>
        </p:txBody>
      </p:sp>
    </p:spTree>
    <p:extLst>
      <p:ext uri="{BB962C8B-B14F-4D97-AF65-F5344CB8AC3E}">
        <p14:creationId xmlns:p14="http://schemas.microsoft.com/office/powerpoint/2010/main" val="985213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2F4F5CE-6FF0-8542-903C-A0D0FB8ABC7F}" type="slidenum">
              <a:rPr lang="en-GB" smtClean="0"/>
              <a:t>19</a:t>
            </a:fld>
            <a:endParaRPr lang="en-GB"/>
          </a:p>
        </p:txBody>
      </p:sp>
    </p:spTree>
    <p:extLst>
      <p:ext uri="{BB962C8B-B14F-4D97-AF65-F5344CB8AC3E}">
        <p14:creationId xmlns:p14="http://schemas.microsoft.com/office/powerpoint/2010/main" val="3061178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2F4F5CE-6FF0-8542-903C-A0D0FB8ABC7F}" type="slidenum">
              <a:rPr lang="en-GB" smtClean="0"/>
              <a:t>20</a:t>
            </a:fld>
            <a:endParaRPr lang="en-GB"/>
          </a:p>
        </p:txBody>
      </p:sp>
    </p:spTree>
    <p:extLst>
      <p:ext uri="{BB962C8B-B14F-4D97-AF65-F5344CB8AC3E}">
        <p14:creationId xmlns:p14="http://schemas.microsoft.com/office/powerpoint/2010/main" val="3393209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Cwtsh with an S </a:t>
            </a:r>
            <a:r>
              <a:rPr lang="en-US" sz="1200" b="1" kern="1200" dirty="0" smtClean="0">
                <a:solidFill>
                  <a:schemeClr val="tx1"/>
                </a:solidFill>
                <a:effectLst/>
                <a:latin typeface="+mn-lt"/>
                <a:ea typeface="+mn-ea"/>
                <a:cs typeface="+mn-cs"/>
              </a:rPr>
              <a:t>–</a:t>
            </a:r>
            <a:r>
              <a:rPr lang="en-US" sz="1200" b="1" kern="1200" baseline="0" dirty="0" smtClean="0">
                <a:solidFill>
                  <a:schemeClr val="tx1"/>
                </a:solidFill>
                <a:effectLst/>
                <a:latin typeface="+mn-lt"/>
                <a:ea typeface="+mn-ea"/>
                <a:cs typeface="+mn-cs"/>
              </a:rPr>
              <a:t> Presentation to Maindee Unlimited AGM - </a:t>
            </a:r>
            <a:r>
              <a:rPr lang="en-GB" sz="1200" b="1" kern="1200" baseline="0" dirty="0" smtClean="0">
                <a:solidFill>
                  <a:schemeClr val="tx1"/>
                </a:solidFill>
                <a:effectLst/>
                <a:latin typeface="+mn-lt"/>
                <a:ea typeface="+mn-ea"/>
                <a:cs typeface="+mn-cs"/>
              </a:rPr>
              <a:t> A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F4F5CE-6FF0-8542-903C-A0D0FB8ABC7F}" type="slidenum">
              <a:rPr lang="en-GB" smtClean="0"/>
              <a:t>2</a:t>
            </a:fld>
            <a:endParaRPr lang="en-GB"/>
          </a:p>
        </p:txBody>
      </p:sp>
    </p:spTree>
    <p:extLst>
      <p:ext uri="{BB962C8B-B14F-4D97-AF65-F5344CB8AC3E}">
        <p14:creationId xmlns:p14="http://schemas.microsoft.com/office/powerpoint/2010/main" val="2188682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little first about why we call it Cwtsh; the Welsh speakers amongst you may have spotted that we spell Cwtsh with an H rather than a C .   And there is a good reason! The word Cwtsh, meaning a small safe place, can of course be spent spelt in both ways, we chose to spell it in a way that we do in response to a simple expedient.  The Internet domain name was available for </a:t>
            </a:r>
            <a:r>
              <a:rPr lang="en-US" sz="1200" kern="1200" dirty="0" err="1" smtClean="0">
                <a:solidFill>
                  <a:schemeClr val="tx1"/>
                </a:solidFill>
                <a:effectLst/>
                <a:latin typeface="+mn-lt"/>
                <a:ea typeface="+mn-ea"/>
                <a:cs typeface="+mn-cs"/>
              </a:rPr>
              <a:t>Cwtsh.org</a:t>
            </a:r>
            <a:r>
              <a:rPr lang="en-US" sz="1200" kern="1200" dirty="0" smtClean="0">
                <a:solidFill>
                  <a:schemeClr val="tx1"/>
                </a:solidFill>
                <a:effectLst/>
                <a:latin typeface="+mn-lt"/>
                <a:ea typeface="+mn-ea"/>
                <a:cs typeface="+mn-cs"/>
              </a:rPr>
              <a:t>!</a:t>
            </a:r>
            <a:r>
              <a:rPr lang="en-GB" dirty="0" smtClean="0">
                <a:effectLst/>
              </a:rPr>
              <a:t> </a:t>
            </a:r>
            <a:r>
              <a:rPr lang="en-US" sz="1200" kern="1200" smtClean="0">
                <a:solidFill>
                  <a:schemeClr val="tx1"/>
                </a:solidFill>
                <a:effectLst/>
                <a:latin typeface="+mn-lt"/>
                <a:ea typeface="+mn-ea"/>
                <a:cs typeface="+mn-cs"/>
              </a:rPr>
              <a:t> </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F4F5CE-6FF0-8542-903C-A0D0FB8ABC7F}" type="slidenum">
              <a:rPr lang="en-GB" smtClean="0"/>
              <a:t>3</a:t>
            </a:fld>
            <a:endParaRPr lang="en-GB"/>
          </a:p>
        </p:txBody>
      </p:sp>
    </p:spTree>
    <p:extLst>
      <p:ext uri="{BB962C8B-B14F-4D97-AF65-F5344CB8AC3E}">
        <p14:creationId xmlns:p14="http://schemas.microsoft.com/office/powerpoint/2010/main" val="1471069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Before I tell you what we do at Cwtsh perhaps I can take a couple of minutes to tell you about our history. In 2014 Newport city council was obliged to make sweeping cuts to its budget–no change there are you say! One of the cuts that they made was to close Stow Hill library. This duly happened on March 31 2014 despite the efforts of local residents who came together in an active campaign to save the library from closure.</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2F4F5CE-6FF0-8542-903C-A0D0FB8ABC7F}" type="slidenum">
              <a:rPr lang="en-GB" smtClean="0"/>
              <a:t>4</a:t>
            </a:fld>
            <a:endParaRPr lang="en-GB"/>
          </a:p>
        </p:txBody>
      </p:sp>
    </p:spTree>
    <p:extLst>
      <p:ext uri="{BB962C8B-B14F-4D97-AF65-F5344CB8AC3E}">
        <p14:creationId xmlns:p14="http://schemas.microsoft.com/office/powerpoint/2010/main" val="61929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F4F5CE-6FF0-8542-903C-A0D0FB8ABC7F}" type="slidenum">
              <a:rPr lang="en-GB" smtClean="0"/>
              <a:t>5</a:t>
            </a:fld>
            <a:endParaRPr lang="en-GB"/>
          </a:p>
        </p:txBody>
      </p:sp>
    </p:spTree>
    <p:extLst>
      <p:ext uri="{BB962C8B-B14F-4D97-AF65-F5344CB8AC3E}">
        <p14:creationId xmlns:p14="http://schemas.microsoft.com/office/powerpoint/2010/main" val="112519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quickly realized that we could not simply be able to continue to operate the former library in the way that the local authority had done - we had no income stream. We would need to think about a new business model that had at its core the ability to generate sufficient income to cover even the modest overheads required to operate as a new library and arts centre.</a:t>
            </a:r>
            <a:r>
              <a:rPr lang="en-GB" dirty="0" smtClean="0">
                <a:effectLst/>
              </a:rPr>
              <a:t> </a:t>
            </a:r>
            <a:endParaRPr lang="en-GB" dirty="0"/>
          </a:p>
        </p:txBody>
      </p:sp>
      <p:sp>
        <p:nvSpPr>
          <p:cNvPr id="4" name="Slide Number Placeholder 3"/>
          <p:cNvSpPr>
            <a:spLocks noGrp="1"/>
          </p:cNvSpPr>
          <p:nvPr>
            <p:ph type="sldNum" sz="quarter" idx="10"/>
          </p:nvPr>
        </p:nvSpPr>
        <p:spPr/>
        <p:txBody>
          <a:bodyPr/>
          <a:lstStyle/>
          <a:p>
            <a:fld id="{C2F4F5CE-6FF0-8542-903C-A0D0FB8ABC7F}" type="slidenum">
              <a:rPr lang="en-GB" smtClean="0"/>
              <a:t>6</a:t>
            </a:fld>
            <a:endParaRPr lang="en-GB"/>
          </a:p>
        </p:txBody>
      </p:sp>
    </p:spTree>
    <p:extLst>
      <p:ext uri="{BB962C8B-B14F-4D97-AF65-F5344CB8AC3E}">
        <p14:creationId xmlns:p14="http://schemas.microsoft.com/office/powerpoint/2010/main" val="3893786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quickly realized that we could not simply be able to continue to operate the former library in the way that the local authority had done - we had no income stream. We would need to think about a new business model that had at its core the ability to generate sufficient income to cover even the modest overheads required to operate as a new library and arts centre.</a:t>
            </a:r>
            <a:r>
              <a:rPr lang="en-GB" dirty="0" smtClean="0">
                <a:effectLst/>
              </a:rPr>
              <a:t> </a:t>
            </a:r>
            <a:endParaRPr lang="en-GB" dirty="0" smtClean="0"/>
          </a:p>
          <a:p>
            <a:endParaRPr lang="en-GB" dirty="0"/>
          </a:p>
        </p:txBody>
      </p:sp>
      <p:sp>
        <p:nvSpPr>
          <p:cNvPr id="4" name="Slide Number Placeholder 3"/>
          <p:cNvSpPr>
            <a:spLocks noGrp="1"/>
          </p:cNvSpPr>
          <p:nvPr>
            <p:ph type="sldNum" sz="quarter" idx="10"/>
          </p:nvPr>
        </p:nvSpPr>
        <p:spPr/>
        <p:txBody>
          <a:bodyPr/>
          <a:lstStyle/>
          <a:p>
            <a:fld id="{C2F4F5CE-6FF0-8542-903C-A0D0FB8ABC7F}" type="slidenum">
              <a:rPr lang="en-GB" smtClean="0"/>
              <a:t>7</a:t>
            </a:fld>
            <a:endParaRPr lang="en-GB"/>
          </a:p>
        </p:txBody>
      </p:sp>
    </p:spTree>
    <p:extLst>
      <p:ext uri="{BB962C8B-B14F-4D97-AF65-F5344CB8AC3E}">
        <p14:creationId xmlns:p14="http://schemas.microsoft.com/office/powerpoint/2010/main" val="3195448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began by approaching the Council for a lease of the building; following protracted negotiations we finally settled on a reasonable, But still expensive figure on the agreement that we would be wholly responsible for repairing, upgrading and maintaining the building that would house our new community venture.</a:t>
            </a:r>
            <a:r>
              <a:rPr lang="en-GB" dirty="0" smtClean="0">
                <a:effectLst/>
              </a:rPr>
              <a:t> </a:t>
            </a:r>
            <a:endParaRPr lang="en-GB" dirty="0"/>
          </a:p>
        </p:txBody>
      </p:sp>
      <p:sp>
        <p:nvSpPr>
          <p:cNvPr id="4" name="Slide Number Placeholder 3"/>
          <p:cNvSpPr>
            <a:spLocks noGrp="1"/>
          </p:cNvSpPr>
          <p:nvPr>
            <p:ph type="sldNum" sz="quarter" idx="10"/>
          </p:nvPr>
        </p:nvSpPr>
        <p:spPr/>
        <p:txBody>
          <a:bodyPr/>
          <a:lstStyle/>
          <a:p>
            <a:fld id="{C2F4F5CE-6FF0-8542-903C-A0D0FB8ABC7F}" type="slidenum">
              <a:rPr lang="en-GB" smtClean="0"/>
              <a:t>8</a:t>
            </a:fld>
            <a:endParaRPr lang="en-GB"/>
          </a:p>
        </p:txBody>
      </p:sp>
    </p:spTree>
    <p:extLst>
      <p:ext uri="{BB962C8B-B14F-4D97-AF65-F5344CB8AC3E}">
        <p14:creationId xmlns:p14="http://schemas.microsoft.com/office/powerpoint/2010/main" val="1968154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2F4F5CE-6FF0-8542-903C-A0D0FB8ABC7F}" type="slidenum">
              <a:rPr lang="en-GB" smtClean="0"/>
              <a:t>9</a:t>
            </a:fld>
            <a:endParaRPr lang="en-GB"/>
          </a:p>
        </p:txBody>
      </p:sp>
    </p:spTree>
    <p:extLst>
      <p:ext uri="{BB962C8B-B14F-4D97-AF65-F5344CB8AC3E}">
        <p14:creationId xmlns:p14="http://schemas.microsoft.com/office/powerpoint/2010/main" val="3465937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35396B8-30A6-4470-B542-6DA2B59367F1}" type="datetimeFigureOut">
              <a:rPr lang="en-GB" smtClean="0"/>
              <a:pPr/>
              <a:t>18/09/17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A602B1-B582-4EEF-9F50-83533D606E8C}"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5396B8-30A6-4470-B542-6DA2B59367F1}" type="datetimeFigureOut">
              <a:rPr lang="en-GB" smtClean="0"/>
              <a:pPr/>
              <a:t>18/09/17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A602B1-B582-4EEF-9F50-83533D606E8C}"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5396B8-30A6-4470-B542-6DA2B59367F1}" type="datetimeFigureOut">
              <a:rPr lang="en-GB" smtClean="0"/>
              <a:pPr/>
              <a:t>18/09/17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A602B1-B582-4EEF-9F50-83533D606E8C}"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5396B8-30A6-4470-B542-6DA2B59367F1}" type="datetimeFigureOut">
              <a:rPr lang="en-GB" smtClean="0"/>
              <a:pPr/>
              <a:t>18/09/17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A602B1-B582-4EEF-9F50-83533D606E8C}"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5396B8-30A6-4470-B542-6DA2B59367F1}" type="datetimeFigureOut">
              <a:rPr lang="en-GB" smtClean="0"/>
              <a:pPr/>
              <a:t>18/09/17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A602B1-B582-4EEF-9F50-83533D606E8C}"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35396B8-30A6-4470-B542-6DA2B59367F1}" type="datetimeFigureOut">
              <a:rPr lang="en-GB" smtClean="0"/>
              <a:pPr/>
              <a:t>18/09/17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A602B1-B582-4EEF-9F50-83533D606E8C}"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35396B8-30A6-4470-B542-6DA2B59367F1}" type="datetimeFigureOut">
              <a:rPr lang="en-GB" smtClean="0"/>
              <a:pPr/>
              <a:t>18/09/17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A602B1-B582-4EEF-9F50-83533D606E8C}"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35396B8-30A6-4470-B542-6DA2B59367F1}" type="datetimeFigureOut">
              <a:rPr lang="en-GB" smtClean="0"/>
              <a:pPr/>
              <a:t>18/09/17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A602B1-B582-4EEF-9F50-83533D606E8C}"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5396B8-30A6-4470-B542-6DA2B59367F1}" type="datetimeFigureOut">
              <a:rPr lang="en-GB" smtClean="0"/>
              <a:pPr/>
              <a:t>18/09/17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CA602B1-B582-4EEF-9F50-83533D606E8C}"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5396B8-30A6-4470-B542-6DA2B59367F1}" type="datetimeFigureOut">
              <a:rPr lang="en-GB" smtClean="0"/>
              <a:pPr/>
              <a:t>18/09/17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A602B1-B582-4EEF-9F50-83533D606E8C}"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5396B8-30A6-4470-B542-6DA2B59367F1}" type="datetimeFigureOut">
              <a:rPr lang="en-GB" smtClean="0"/>
              <a:pPr/>
              <a:t>18/09/17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A602B1-B582-4EEF-9F50-83533D606E8C}"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396B8-30A6-4470-B542-6DA2B59367F1}" type="datetimeFigureOut">
              <a:rPr lang="en-GB" smtClean="0"/>
              <a:pPr/>
              <a:t>18/09/17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602B1-B582-4EEF-9F50-83533D606E8C}"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www.cwtsh.org/home" TargetMode="External"/><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7.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jpeg"/><Relationship Id="rId4" Type="http://schemas.openxmlformats.org/officeDocument/2006/relationships/image" Target="../media/image13.emf"/><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hyperlink" Target="mailto:info@cwtsh.org" TargetMode="External"/><Relationship Id="rId4" Type="http://schemas.openxmlformats.org/officeDocument/2006/relationships/hyperlink" Target="http://www.cwtsh.org" TargetMode="External"/><Relationship Id="rId5" Type="http://schemas.openxmlformats.org/officeDocument/2006/relationships/hyperlink" Target="https://www.facebook.com/Cwtsh-717947234884956/"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cwtsh-clean.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46200" y="548680"/>
            <a:ext cx="5890096" cy="5635013"/>
          </a:xfrm>
          <a:prstGeom prst="rect">
            <a:avLst/>
          </a:prstGeom>
        </p:spPr>
      </p:pic>
      <p:sp>
        <p:nvSpPr>
          <p:cNvPr id="2" name="Title 1"/>
          <p:cNvSpPr>
            <a:spLocks noGrp="1"/>
          </p:cNvSpPr>
          <p:nvPr>
            <p:ph type="title"/>
          </p:nvPr>
        </p:nvSpPr>
        <p:spPr/>
        <p:txBody>
          <a:bodyPr>
            <a:normAutofit/>
          </a:bodyPr>
          <a:lstStyle/>
          <a:p>
            <a:r>
              <a:rPr lang="en-GB" sz="5400" dirty="0" smtClean="0"/>
              <a:t>Cwtsh with an ‘S’</a:t>
            </a:r>
            <a:endParaRPr lang="en-GB" sz="5400" dirty="0"/>
          </a:p>
        </p:txBody>
      </p:sp>
      <p:sp>
        <p:nvSpPr>
          <p:cNvPr id="6" name="TextBox 5"/>
          <p:cNvSpPr txBox="1"/>
          <p:nvPr/>
        </p:nvSpPr>
        <p:spPr>
          <a:xfrm>
            <a:off x="1619672" y="5517232"/>
            <a:ext cx="6048672" cy="523220"/>
          </a:xfrm>
          <a:prstGeom prst="rect">
            <a:avLst/>
          </a:prstGeom>
          <a:noFill/>
        </p:spPr>
        <p:txBody>
          <a:bodyPr wrap="square" rtlCol="0">
            <a:spAutoFit/>
          </a:bodyPr>
          <a:lstStyle/>
          <a:p>
            <a:r>
              <a:rPr lang="en-GB" sz="2800" dirty="0" smtClean="0"/>
              <a:t>Maindee Unlimited AGM </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....more thoughts</a:t>
            </a:r>
            <a:endParaRPr lang="en-GB" dirty="0"/>
          </a:p>
        </p:txBody>
      </p:sp>
      <p:sp>
        <p:nvSpPr>
          <p:cNvPr id="3" name="Cloud Callout 2"/>
          <p:cNvSpPr/>
          <p:nvPr/>
        </p:nvSpPr>
        <p:spPr>
          <a:xfrm>
            <a:off x="5148064" y="2492896"/>
            <a:ext cx="3816424" cy="3816424"/>
          </a:xfrm>
          <a:prstGeom prst="cloudCallout">
            <a:avLst>
              <a:gd name="adj1" fmla="val -45972"/>
              <a:gd name="adj2" fmla="val -796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400" b="1" i="0" baseline="0" dirty="0" smtClean="0"/>
              <a:t>A small space venue for:</a:t>
            </a:r>
          </a:p>
          <a:p>
            <a:pPr marL="0" lvl="1"/>
            <a:r>
              <a:rPr lang="en-GB" sz="2400" b="1" i="0" baseline="0" dirty="0" smtClean="0"/>
              <a:t>readings</a:t>
            </a:r>
          </a:p>
          <a:p>
            <a:pPr marL="0" lvl="1"/>
            <a:r>
              <a:rPr lang="en-GB" sz="2400" b="1" i="0" baseline="0" dirty="0" smtClean="0"/>
              <a:t>performances</a:t>
            </a:r>
          </a:p>
          <a:p>
            <a:pPr marL="0" lvl="1"/>
            <a:r>
              <a:rPr lang="en-GB" sz="2400" b="1" i="0" baseline="0" dirty="0" smtClean="0"/>
              <a:t>cinema club</a:t>
            </a:r>
          </a:p>
          <a:p>
            <a:pPr marL="0" lvl="1"/>
            <a:r>
              <a:rPr lang="en-GB" sz="2400" b="1" i="0" baseline="0" dirty="0" smtClean="0"/>
              <a:t>workshops</a:t>
            </a:r>
          </a:p>
          <a:p>
            <a:pPr marL="0" lvl="1"/>
            <a:r>
              <a:rPr lang="en-GB" sz="2400" b="1" i="0" baseline="0" dirty="0" smtClean="0"/>
              <a:t>Cafe</a:t>
            </a:r>
            <a:endParaRPr lang="en-GB" sz="3600" dirty="0"/>
          </a:p>
        </p:txBody>
      </p:sp>
      <p:sp>
        <p:nvSpPr>
          <p:cNvPr id="4" name="Cloud Callout 3"/>
          <p:cNvSpPr/>
          <p:nvPr/>
        </p:nvSpPr>
        <p:spPr>
          <a:xfrm>
            <a:off x="323528" y="1916832"/>
            <a:ext cx="4248472" cy="4680520"/>
          </a:xfrm>
          <a:prstGeom prst="cloudCallout">
            <a:avLst>
              <a:gd name="adj1" fmla="val 54021"/>
              <a:gd name="adj2" fmla="val -6240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400" b="1" i="0" baseline="0" dirty="0" smtClean="0">
                <a:solidFill>
                  <a:schemeClr val="tx1"/>
                </a:solidFill>
              </a:rPr>
              <a:t>A community and cultural resource:</a:t>
            </a:r>
            <a:r>
              <a:rPr lang="en-GB" sz="2400" b="1" dirty="0" smtClean="0">
                <a:solidFill>
                  <a:schemeClr val="tx1"/>
                </a:solidFill>
              </a:rPr>
              <a:t> managed in partnership with its users with the aid of volunteers</a:t>
            </a:r>
          </a:p>
          <a:p>
            <a:pPr algn="ctr"/>
            <a:endParaRPr lang="en-GB" sz="36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and yet more</a:t>
            </a:r>
            <a:endParaRPr lang="en-GB" dirty="0"/>
          </a:p>
        </p:txBody>
      </p:sp>
      <p:sp>
        <p:nvSpPr>
          <p:cNvPr id="3" name="Cloud Callout 2"/>
          <p:cNvSpPr/>
          <p:nvPr/>
        </p:nvSpPr>
        <p:spPr>
          <a:xfrm>
            <a:off x="1115616" y="2132856"/>
            <a:ext cx="6840760" cy="4104456"/>
          </a:xfrm>
          <a:prstGeom prst="cloudCallout">
            <a:avLst>
              <a:gd name="adj1" fmla="val -29043"/>
              <a:gd name="adj2" fmla="val -710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3200" b="1" i="0" baseline="0" dirty="0" smtClean="0"/>
              <a:t>With opportunities for:</a:t>
            </a:r>
          </a:p>
          <a:p>
            <a:pPr lvl="1"/>
            <a:r>
              <a:rPr lang="en-GB" sz="3200" b="1" dirty="0" smtClean="0"/>
              <a:t>New ways of learning,</a:t>
            </a:r>
          </a:p>
          <a:p>
            <a:pPr lvl="1"/>
            <a:r>
              <a:rPr lang="en-GB" sz="3200" b="1" dirty="0" smtClean="0"/>
              <a:t>social engagement,</a:t>
            </a:r>
          </a:p>
          <a:p>
            <a:pPr lvl="1"/>
            <a:r>
              <a:rPr lang="en-GB" sz="3200" b="1" dirty="0" smtClean="0"/>
              <a:t>and access to new technology</a:t>
            </a:r>
            <a:endParaRPr lang="en-GB" sz="3200" b="1"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Money, Money and building</a:t>
            </a:r>
            <a:r>
              <a:rPr lang="is-IS" dirty="0" smtClean="0"/>
              <a:t>…..</a:t>
            </a:r>
            <a:endParaRPr lang="en-GB" dirty="0"/>
          </a:p>
        </p:txBody>
      </p:sp>
      <p:pic>
        <p:nvPicPr>
          <p:cNvPr id="6" name="Picture 5" descr="14001-03 sk2 option 2 long sections A3.pdf"/>
          <p:cNvPicPr>
            <a:picLocks noChangeAspect="1"/>
          </p:cNvPicPr>
          <p:nvPr/>
        </p:nvPicPr>
        <p:blipFill rotWithShape="1">
          <a:blip r:embed="rId3">
            <a:extLst>
              <a:ext uri="{28A0092B-C50C-407E-A947-70E740481C1C}">
                <a14:useLocalDpi xmlns:a14="http://schemas.microsoft.com/office/drawing/2010/main" val="0"/>
              </a:ext>
            </a:extLst>
          </a:blip>
          <a:srcRect l="-1909" t="-2198" r="11366" b="-706"/>
          <a:stretch/>
        </p:blipFill>
        <p:spPr>
          <a:xfrm rot="5400000">
            <a:off x="2146300" y="0"/>
            <a:ext cx="4848393" cy="68580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we got our money?</a:t>
            </a:r>
            <a:endParaRPr lang="en-GB" dirty="0"/>
          </a:p>
        </p:txBody>
      </p:sp>
      <p:sp>
        <p:nvSpPr>
          <p:cNvPr id="4" name="Content Placeholder 3"/>
          <p:cNvSpPr>
            <a:spLocks noGrp="1"/>
          </p:cNvSpPr>
          <p:nvPr>
            <p:ph sz="half" idx="1"/>
          </p:nvPr>
        </p:nvSpPr>
        <p:spPr>
          <a:xfrm>
            <a:off x="457200" y="1412776"/>
            <a:ext cx="4038600" cy="5040560"/>
          </a:xfrm>
        </p:spPr>
        <p:txBody>
          <a:bodyPr>
            <a:normAutofit lnSpcReduction="10000"/>
          </a:bodyPr>
          <a:lstStyle/>
          <a:p>
            <a:r>
              <a:rPr lang="en-GB" dirty="0" smtClean="0"/>
              <a:t>First things to do </a:t>
            </a:r>
            <a:r>
              <a:rPr lang="mr-IN" dirty="0" smtClean="0"/>
              <a:t>–</a:t>
            </a:r>
            <a:r>
              <a:rPr lang="en-GB" dirty="0" smtClean="0"/>
              <a:t> get yourselves a ‘John’ together with a small band of passionate enthusiasts who will</a:t>
            </a:r>
          </a:p>
          <a:p>
            <a:pPr lvl="1"/>
            <a:r>
              <a:rPr lang="en-GB" dirty="0" smtClean="0"/>
              <a:t>Turn up</a:t>
            </a:r>
          </a:p>
          <a:p>
            <a:pPr lvl="1"/>
            <a:r>
              <a:rPr lang="en-GB" dirty="0" smtClean="0"/>
              <a:t>Get creative  &amp; have vision</a:t>
            </a:r>
          </a:p>
          <a:p>
            <a:pPr lvl="1"/>
            <a:r>
              <a:rPr lang="en-GB" dirty="0" smtClean="0"/>
              <a:t> Put their hands in their pocket</a:t>
            </a:r>
          </a:p>
          <a:p>
            <a:pPr lvl="1"/>
            <a:r>
              <a:rPr lang="en-GB" dirty="0" smtClean="0"/>
              <a:t>Be inclusive and listen to their users</a:t>
            </a:r>
          </a:p>
          <a:p>
            <a:pPr lvl="1"/>
            <a:endParaRPr lang="en-GB" dirty="0" smtClean="0"/>
          </a:p>
          <a:p>
            <a:endParaRPr lang="en-GB" dirty="0" smtClean="0"/>
          </a:p>
        </p:txBody>
      </p:sp>
      <p:pic>
        <p:nvPicPr>
          <p:cNvPr id="7" name="Content Placeholder 6" descr="10458130_520867864685695_7150346281164670448_n.jpg"/>
          <p:cNvPicPr>
            <a:picLocks noGrp="1" noChangeAspect="1"/>
          </p:cNvPicPr>
          <p:nvPr>
            <p:ph sz="half" idx="2"/>
          </p:nvPr>
        </p:nvPicPr>
        <p:blipFill>
          <a:blip r:embed="rId2">
            <a:extLst>
              <a:ext uri="{28A0092B-C50C-407E-A947-70E740481C1C}">
                <a14:useLocalDpi xmlns:a14="http://schemas.microsoft.com/office/drawing/2010/main" val="0"/>
              </a:ext>
            </a:extLst>
          </a:blip>
          <a:srcRect l="-9698" r="-9698"/>
          <a:stretch>
            <a:fillRect/>
          </a:stretch>
        </p:blipFill>
        <p:spPr>
          <a:xfrm>
            <a:off x="5081539" y="1772816"/>
            <a:ext cx="2763479" cy="3096344"/>
          </a:xfrm>
        </p:spPr>
      </p:pic>
    </p:spTree>
    <p:extLst>
      <p:ext uri="{BB962C8B-B14F-4D97-AF65-F5344CB8AC3E}">
        <p14:creationId xmlns:p14="http://schemas.microsoft.com/office/powerpoint/2010/main" val="262212641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dirty="0" smtClean="0"/>
              <a:t>MONEY</a:t>
            </a:r>
            <a:endParaRPr lang="en-GB" dirty="0"/>
          </a:p>
        </p:txBody>
      </p:sp>
      <p:sp>
        <p:nvSpPr>
          <p:cNvPr id="3" name="Content Placeholder 2"/>
          <p:cNvSpPr>
            <a:spLocks noGrp="1"/>
          </p:cNvSpPr>
          <p:nvPr>
            <p:ph sz="half" idx="1"/>
          </p:nvPr>
        </p:nvSpPr>
        <p:spPr>
          <a:xfrm>
            <a:off x="457200" y="1196752"/>
            <a:ext cx="4038600" cy="5184576"/>
          </a:xfrm>
        </p:spPr>
        <p:txBody>
          <a:bodyPr>
            <a:normAutofit lnSpcReduction="10000"/>
          </a:bodyPr>
          <a:lstStyle/>
          <a:p>
            <a:r>
              <a:rPr lang="en-GB" dirty="0"/>
              <a:t>Capital </a:t>
            </a:r>
            <a:r>
              <a:rPr lang="en-GB" dirty="0" smtClean="0"/>
              <a:t>project phase</a:t>
            </a:r>
            <a:endParaRPr lang="en-GB" dirty="0"/>
          </a:p>
          <a:p>
            <a:pPr lvl="1"/>
            <a:r>
              <a:rPr lang="en-GB" dirty="0" smtClean="0"/>
              <a:t>Apply </a:t>
            </a:r>
            <a:r>
              <a:rPr lang="en-GB" dirty="0"/>
              <a:t>to local fund giving </a:t>
            </a:r>
            <a:r>
              <a:rPr lang="en-GB" dirty="0" smtClean="0"/>
              <a:t>bodies </a:t>
            </a:r>
            <a:r>
              <a:rPr lang="en-GB" dirty="0"/>
              <a:t>e.g. The Church in Wales fund, the Monmouthshire Building Society for small </a:t>
            </a:r>
            <a:r>
              <a:rPr lang="en-GB" dirty="0" smtClean="0"/>
              <a:t>grants</a:t>
            </a:r>
          </a:p>
          <a:p>
            <a:pPr lvl="1"/>
            <a:r>
              <a:rPr lang="en-GB" dirty="0" smtClean="0"/>
              <a:t>Attract (and look after) individual ‘benefactors’</a:t>
            </a:r>
            <a:endParaRPr lang="en-GB" dirty="0"/>
          </a:p>
          <a:p>
            <a:pPr lvl="1"/>
            <a:r>
              <a:rPr lang="en-GB" dirty="0" smtClean="0"/>
              <a:t>Use what’s there </a:t>
            </a:r>
            <a:r>
              <a:rPr lang="mr-IN" dirty="0" smtClean="0"/>
              <a:t>–</a:t>
            </a:r>
            <a:r>
              <a:rPr lang="en-GB" dirty="0" smtClean="0"/>
              <a:t> we used the Co-op movement to get free architectural and project planning advice</a:t>
            </a:r>
          </a:p>
        </p:txBody>
      </p:sp>
      <p:sp>
        <p:nvSpPr>
          <p:cNvPr id="4" name="Content Placeholder 3"/>
          <p:cNvSpPr>
            <a:spLocks noGrp="1"/>
          </p:cNvSpPr>
          <p:nvPr>
            <p:ph sz="half" idx="2"/>
          </p:nvPr>
        </p:nvSpPr>
        <p:spPr>
          <a:xfrm>
            <a:off x="4648200" y="1124744"/>
            <a:ext cx="4038600" cy="5256584"/>
          </a:xfrm>
        </p:spPr>
        <p:txBody>
          <a:bodyPr>
            <a:normAutofit lnSpcReduction="10000"/>
          </a:bodyPr>
          <a:lstStyle/>
          <a:p>
            <a:r>
              <a:rPr lang="en-GB" dirty="0" smtClean="0"/>
              <a:t>Revenue funding</a:t>
            </a:r>
          </a:p>
          <a:p>
            <a:pPr lvl="1"/>
            <a:r>
              <a:rPr lang="en-GB" dirty="0" smtClean="0"/>
              <a:t>Create a sound business plan </a:t>
            </a:r>
            <a:r>
              <a:rPr lang="mr-IN" dirty="0" smtClean="0"/>
              <a:t>–</a:t>
            </a:r>
            <a:r>
              <a:rPr lang="en-GB" dirty="0" smtClean="0"/>
              <a:t> make sure you have a professional  in your approach</a:t>
            </a:r>
          </a:p>
          <a:p>
            <a:pPr lvl="1"/>
            <a:r>
              <a:rPr lang="en-GB" dirty="0" smtClean="0"/>
              <a:t>Apply an appropriate ‘business model’ </a:t>
            </a:r>
            <a:r>
              <a:rPr lang="mr-IN" dirty="0" smtClean="0"/>
              <a:t>–</a:t>
            </a:r>
            <a:r>
              <a:rPr lang="en-GB" dirty="0" smtClean="0"/>
              <a:t> people won’t pay for library membership but they will pay for room hire</a:t>
            </a:r>
          </a:p>
          <a:p>
            <a:pPr lvl="1"/>
            <a:r>
              <a:rPr lang="en-GB" dirty="0" smtClean="0"/>
              <a:t>Aim for quality while keeping costs to a minimum</a:t>
            </a:r>
          </a:p>
        </p:txBody>
      </p:sp>
    </p:spTree>
    <p:extLst>
      <p:ext uri="{BB962C8B-B14F-4D97-AF65-F5344CB8AC3E}">
        <p14:creationId xmlns:p14="http://schemas.microsoft.com/office/powerpoint/2010/main" val="176121773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Autofit/>
          </a:bodyPr>
          <a:lstStyle/>
          <a:p>
            <a:r>
              <a:rPr lang="en-GB" sz="3200" dirty="0" smtClean="0"/>
              <a:t>What we have achieved in the past </a:t>
            </a:r>
            <a:r>
              <a:rPr lang="en-GB" sz="3200" dirty="0" smtClean="0"/>
              <a:t>three</a:t>
            </a:r>
            <a:r>
              <a:rPr lang="en-GB" sz="3200" dirty="0" smtClean="0"/>
              <a:t> </a:t>
            </a:r>
            <a:r>
              <a:rPr lang="en-GB" sz="3200" dirty="0" smtClean="0"/>
              <a:t>years </a:t>
            </a:r>
            <a:endParaRPr lang="en-GB" sz="3200" dirty="0"/>
          </a:p>
        </p:txBody>
      </p:sp>
      <p:sp>
        <p:nvSpPr>
          <p:cNvPr id="5" name="Content Placeholder 4"/>
          <p:cNvSpPr>
            <a:spLocks noGrp="1"/>
          </p:cNvSpPr>
          <p:nvPr>
            <p:ph idx="1"/>
          </p:nvPr>
        </p:nvSpPr>
        <p:spPr>
          <a:xfrm>
            <a:off x="2195736" y="1052736"/>
            <a:ext cx="6491064" cy="5544616"/>
          </a:xfrm>
        </p:spPr>
        <p:txBody>
          <a:bodyPr>
            <a:normAutofit/>
          </a:bodyPr>
          <a:lstStyle/>
          <a:p>
            <a:r>
              <a:rPr lang="en-GB" sz="2400" dirty="0" smtClean="0"/>
              <a:t>Registered as a charity</a:t>
            </a:r>
          </a:p>
          <a:p>
            <a:r>
              <a:rPr lang="en-GB" sz="2400" dirty="0" smtClean="0"/>
              <a:t>Developed a business plan and budget and a set of plans </a:t>
            </a:r>
            <a:r>
              <a:rPr lang="en-GB" sz="2400" dirty="0"/>
              <a:t> </a:t>
            </a:r>
            <a:r>
              <a:rPr lang="en-GB" sz="2400" dirty="0" smtClean="0"/>
              <a:t>- raised the money and spent it wisely</a:t>
            </a:r>
            <a:endParaRPr lang="en-GB" sz="2400" dirty="0" smtClean="0"/>
          </a:p>
          <a:p>
            <a:r>
              <a:rPr lang="en-GB" sz="2400" dirty="0" smtClean="0"/>
              <a:t>Developed the </a:t>
            </a:r>
            <a:r>
              <a:rPr lang="en-GB" sz="2400" dirty="0" smtClean="0"/>
              <a:t>policies and procedures that we </a:t>
            </a:r>
            <a:r>
              <a:rPr lang="en-GB" sz="2400" dirty="0" smtClean="0"/>
              <a:t>needed </a:t>
            </a:r>
            <a:r>
              <a:rPr lang="en-GB" sz="2400" dirty="0" smtClean="0"/>
              <a:t>to run a </a:t>
            </a:r>
            <a:r>
              <a:rPr lang="en-GB" sz="2400" dirty="0"/>
              <a:t>s</a:t>
            </a:r>
            <a:r>
              <a:rPr lang="en-GB" sz="2400" dirty="0" smtClean="0"/>
              <a:t>uccessful charity</a:t>
            </a:r>
          </a:p>
          <a:p>
            <a:r>
              <a:rPr lang="en-GB" sz="2400" dirty="0" smtClean="0"/>
              <a:t>Secured a 6 year lease with NCC</a:t>
            </a:r>
          </a:p>
          <a:p>
            <a:r>
              <a:rPr lang="en-GB" sz="2400" dirty="0" smtClean="0"/>
              <a:t>Opened a Facebook page  - Cwtsh,  a Twitter account, built a website  </a:t>
            </a:r>
            <a:r>
              <a:rPr lang="en-GB" sz="2400" dirty="0" smtClean="0">
                <a:hlinkClick r:id="rId3"/>
              </a:rPr>
              <a:t>www.cwtsh.org/home</a:t>
            </a:r>
            <a:endParaRPr lang="en-GB" sz="2400" dirty="0" smtClean="0"/>
          </a:p>
          <a:p>
            <a:r>
              <a:rPr lang="en-GB" sz="2400" dirty="0" smtClean="0"/>
              <a:t>Run regular ‘open </a:t>
            </a:r>
            <a:r>
              <a:rPr lang="en-GB" sz="2400" dirty="0" err="1" smtClean="0"/>
              <a:t>mic</a:t>
            </a:r>
            <a:r>
              <a:rPr lang="en-GB" sz="2400" dirty="0" smtClean="0"/>
              <a:t>’ poetry readings and other fundraising events</a:t>
            </a:r>
          </a:p>
          <a:p>
            <a:r>
              <a:rPr lang="en-GB" sz="2400" dirty="0" smtClean="0"/>
              <a:t>Created a partnership with the local school as an after school library</a:t>
            </a:r>
          </a:p>
          <a:p>
            <a:r>
              <a:rPr lang="en-GB" sz="2400" dirty="0" smtClean="0"/>
              <a:t>Become a sought after exhibition space</a:t>
            </a:r>
          </a:p>
          <a:p>
            <a:endParaRPr lang="en-GB" sz="2400" dirty="0" smtClean="0"/>
          </a:p>
          <a:p>
            <a:endParaRPr lang="en-GB" sz="2800" dirty="0"/>
          </a:p>
        </p:txBody>
      </p:sp>
      <p:pic>
        <p:nvPicPr>
          <p:cNvPr id="4" name="Picture 3" descr="bu0013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1412776"/>
            <a:ext cx="1556386" cy="3226193"/>
          </a:xfrm>
          <a:prstGeom prst="rect">
            <a:avLst/>
          </a:prstGeom>
        </p:spPr>
      </p:pic>
    </p:spTree>
    <p:extLst>
      <p:ext uri="{BB962C8B-B14F-4D97-AF65-F5344CB8AC3E}">
        <p14:creationId xmlns:p14="http://schemas.microsoft.com/office/powerpoint/2010/main" val="4036021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When we finally opened </a:t>
            </a:r>
            <a:br>
              <a:rPr lang="en-GB" dirty="0" smtClean="0"/>
            </a:br>
            <a:r>
              <a:rPr lang="en-GB" dirty="0" smtClean="0"/>
              <a:t>Easter </a:t>
            </a:r>
            <a:r>
              <a:rPr lang="en-GB" dirty="0" smtClean="0"/>
              <a:t>- 2015</a:t>
            </a:r>
            <a:endParaRPr lang="en-GB" dirty="0"/>
          </a:p>
        </p:txBody>
      </p:sp>
      <p:pic>
        <p:nvPicPr>
          <p:cNvPr id="4" name="Content Placeholder 3" descr="1902749_483907978381880_1100955647_n.jpg"/>
          <p:cNvPicPr>
            <a:picLocks noGrp="1" noChangeAspect="1"/>
          </p:cNvPicPr>
          <p:nvPr>
            <p:ph idx="1"/>
          </p:nvPr>
        </p:nvPicPr>
        <p:blipFill>
          <a:blip r:embed="rId3">
            <a:extLst>
              <a:ext uri="{28A0092B-C50C-407E-A947-70E740481C1C}">
                <a14:useLocalDpi xmlns:a14="http://schemas.microsoft.com/office/drawing/2010/main" val="0"/>
              </a:ext>
            </a:extLst>
          </a:blip>
          <a:srcRect l="-23501" r="-23501"/>
          <a:stretch>
            <a:fillRect/>
          </a:stretch>
        </p:blipFill>
        <p:spPr>
          <a:xfrm>
            <a:off x="457200" y="1916113"/>
            <a:ext cx="8229600" cy="4321175"/>
          </a:xfrm>
        </p:spPr>
      </p:pic>
    </p:spTree>
    <p:extLst>
      <p:ext uri="{BB962C8B-B14F-4D97-AF65-F5344CB8AC3E}">
        <p14:creationId xmlns:p14="http://schemas.microsoft.com/office/powerpoint/2010/main" val="35026839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GB" dirty="0" smtClean="0"/>
              <a:t>What </a:t>
            </a:r>
            <a:r>
              <a:rPr lang="en-GB" dirty="0" smtClean="0"/>
              <a:t>we</a:t>
            </a:r>
            <a:r>
              <a:rPr lang="en-GB" dirty="0" smtClean="0"/>
              <a:t> </a:t>
            </a:r>
            <a:r>
              <a:rPr lang="en-GB" dirty="0" smtClean="0"/>
              <a:t>do?</a:t>
            </a:r>
            <a:endParaRPr lang="en-GB" dirty="0"/>
          </a:p>
        </p:txBody>
      </p:sp>
      <p:pic>
        <p:nvPicPr>
          <p:cNvPr id="4" name="Content Placeholder 3" descr="CWTCH band poster.jp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301" t="1799" r="-155033" b="-1799"/>
          <a:stretch/>
        </p:blipFill>
        <p:spPr>
          <a:xfrm>
            <a:off x="0" y="2996952"/>
            <a:ext cx="5688632" cy="3500473"/>
          </a:xfrm>
        </p:spPr>
      </p:pic>
      <p:pic>
        <p:nvPicPr>
          <p:cNvPr id="6" name="Picture 5" descr="Lion open da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836712"/>
            <a:ext cx="2238918" cy="3168352"/>
          </a:xfrm>
          <a:prstGeom prst="rect">
            <a:avLst/>
          </a:prstGeom>
        </p:spPr>
      </p:pic>
      <p:sp>
        <p:nvSpPr>
          <p:cNvPr id="3" name="TextBox 2"/>
          <p:cNvSpPr txBox="1"/>
          <p:nvPr/>
        </p:nvSpPr>
        <p:spPr>
          <a:xfrm>
            <a:off x="6810830" y="2190143"/>
            <a:ext cx="184666" cy="369332"/>
          </a:xfrm>
          <a:prstGeom prst="rect">
            <a:avLst/>
          </a:prstGeom>
          <a:noFill/>
        </p:spPr>
        <p:txBody>
          <a:bodyPr wrap="none" rtlCol="0">
            <a:spAutoFit/>
          </a:bodyPr>
          <a:lstStyle/>
          <a:p>
            <a:endParaRPr lang="en-GB" dirty="0"/>
          </a:p>
        </p:txBody>
      </p:sp>
      <p:pic>
        <p:nvPicPr>
          <p:cNvPr id="5" name="Picture 4"/>
          <p:cNvPicPr>
            <a:picLocks noChangeAspect="1"/>
          </p:cNvPicPr>
          <p:nvPr/>
        </p:nvPicPr>
        <p:blipFill>
          <a:blip r:embed="rId5"/>
          <a:stretch>
            <a:fillRect/>
          </a:stretch>
        </p:blipFill>
        <p:spPr>
          <a:xfrm>
            <a:off x="2411760" y="3284984"/>
            <a:ext cx="2016224" cy="3160747"/>
          </a:xfrm>
          <a:prstGeom prst="rect">
            <a:avLst/>
          </a:prstGeom>
        </p:spPr>
      </p:pic>
      <p:pic>
        <p:nvPicPr>
          <p:cNvPr id="7" name="Picture 6"/>
          <p:cNvPicPr>
            <a:picLocks noChangeAspect="1"/>
          </p:cNvPicPr>
          <p:nvPr/>
        </p:nvPicPr>
        <p:blipFill>
          <a:blip r:embed="rId6"/>
          <a:stretch>
            <a:fillRect/>
          </a:stretch>
        </p:blipFill>
        <p:spPr>
          <a:xfrm>
            <a:off x="5508104" y="1484784"/>
            <a:ext cx="1728192" cy="2468846"/>
          </a:xfrm>
          <a:prstGeom prst="rect">
            <a:avLst/>
          </a:prstGeom>
        </p:spPr>
      </p:pic>
      <p:pic>
        <p:nvPicPr>
          <p:cNvPr id="9" name="Picture 8"/>
          <p:cNvPicPr>
            <a:picLocks noChangeAspect="1"/>
          </p:cNvPicPr>
          <p:nvPr/>
        </p:nvPicPr>
        <p:blipFill>
          <a:blip r:embed="rId7"/>
          <a:stretch>
            <a:fillRect/>
          </a:stretch>
        </p:blipFill>
        <p:spPr>
          <a:xfrm>
            <a:off x="4644008" y="3600400"/>
            <a:ext cx="2117003" cy="2996952"/>
          </a:xfrm>
          <a:prstGeom prst="rect">
            <a:avLst/>
          </a:prstGeom>
        </p:spPr>
      </p:pic>
      <p:pic>
        <p:nvPicPr>
          <p:cNvPr id="10" name="Picture 9"/>
          <p:cNvPicPr>
            <a:picLocks noChangeAspect="1"/>
          </p:cNvPicPr>
          <p:nvPr/>
        </p:nvPicPr>
        <p:blipFill>
          <a:blip r:embed="rId8"/>
          <a:stretch>
            <a:fillRect/>
          </a:stretch>
        </p:blipFill>
        <p:spPr>
          <a:xfrm>
            <a:off x="5994046" y="44624"/>
            <a:ext cx="3114458" cy="1494940"/>
          </a:xfrm>
          <a:prstGeom prst="rect">
            <a:avLst/>
          </a:prstGeom>
        </p:spPr>
      </p:pic>
      <p:pic>
        <p:nvPicPr>
          <p:cNvPr id="11" name="Picture 10"/>
          <p:cNvPicPr>
            <a:picLocks noChangeAspect="1"/>
          </p:cNvPicPr>
          <p:nvPr/>
        </p:nvPicPr>
        <p:blipFill>
          <a:blip r:embed="rId9"/>
          <a:stretch>
            <a:fillRect/>
          </a:stretch>
        </p:blipFill>
        <p:spPr>
          <a:xfrm>
            <a:off x="0" y="612396"/>
            <a:ext cx="1691680" cy="2392863"/>
          </a:xfrm>
          <a:prstGeom prst="rect">
            <a:avLst/>
          </a:prstGeom>
        </p:spPr>
      </p:pic>
      <p:pic>
        <p:nvPicPr>
          <p:cNvPr id="12" name="Picture 11"/>
          <p:cNvPicPr>
            <a:picLocks noChangeAspect="1"/>
          </p:cNvPicPr>
          <p:nvPr/>
        </p:nvPicPr>
        <p:blipFill>
          <a:blip r:embed="rId10"/>
          <a:stretch>
            <a:fillRect/>
          </a:stretch>
        </p:blipFill>
        <p:spPr>
          <a:xfrm>
            <a:off x="7230616" y="1268760"/>
            <a:ext cx="1913384" cy="2796029"/>
          </a:xfrm>
          <a:prstGeom prst="rect">
            <a:avLst/>
          </a:prstGeom>
        </p:spPr>
      </p:pic>
      <p:pic>
        <p:nvPicPr>
          <p:cNvPr id="13" name="Picture 12"/>
          <p:cNvPicPr>
            <a:picLocks noChangeAspect="1"/>
          </p:cNvPicPr>
          <p:nvPr/>
        </p:nvPicPr>
        <p:blipFill>
          <a:blip r:embed="rId11"/>
          <a:stretch>
            <a:fillRect/>
          </a:stretch>
        </p:blipFill>
        <p:spPr>
          <a:xfrm>
            <a:off x="6804248" y="3212976"/>
            <a:ext cx="2206577" cy="3121239"/>
          </a:xfrm>
          <a:prstGeom prst="rect">
            <a:avLst/>
          </a:prstGeom>
        </p:spPr>
      </p:pic>
      <p:pic>
        <p:nvPicPr>
          <p:cNvPr id="15" name="Picture 14"/>
          <p:cNvPicPr>
            <a:picLocks noChangeAspect="1"/>
          </p:cNvPicPr>
          <p:nvPr/>
        </p:nvPicPr>
        <p:blipFill>
          <a:blip r:embed="rId12"/>
          <a:stretch>
            <a:fillRect/>
          </a:stretch>
        </p:blipFill>
        <p:spPr>
          <a:xfrm>
            <a:off x="4067944" y="1340768"/>
            <a:ext cx="1612404" cy="2234278"/>
          </a:xfrm>
          <a:prstGeom prst="rect">
            <a:avLst/>
          </a:prstGeom>
        </p:spPr>
      </p:pic>
    </p:spTree>
    <p:extLst>
      <p:ext uri="{BB962C8B-B14F-4D97-AF65-F5344CB8AC3E}">
        <p14:creationId xmlns:p14="http://schemas.microsoft.com/office/powerpoint/2010/main" val="40572832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A3.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9558"/>
            <a:ext cx="9144000" cy="6848441"/>
          </a:xfrm>
          <a:prstGeom prst="rect">
            <a:avLst/>
          </a:prstGeom>
        </p:spPr>
      </p:pic>
    </p:spTree>
    <p:extLst>
      <p:ext uri="{BB962C8B-B14F-4D97-AF65-F5344CB8AC3E}">
        <p14:creationId xmlns:p14="http://schemas.microsoft.com/office/powerpoint/2010/main" val="4620609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How to find out more about what we do at Cwtsh</a:t>
            </a:r>
            <a:endParaRPr lang="en-GB" dirty="0"/>
          </a:p>
        </p:txBody>
      </p:sp>
      <p:sp>
        <p:nvSpPr>
          <p:cNvPr id="4" name="Content Placeholder 3"/>
          <p:cNvSpPr>
            <a:spLocks noGrp="1"/>
          </p:cNvSpPr>
          <p:nvPr>
            <p:ph idx="1"/>
          </p:nvPr>
        </p:nvSpPr>
        <p:spPr/>
        <p:txBody>
          <a:bodyPr/>
          <a:lstStyle/>
          <a:p>
            <a:r>
              <a:rPr lang="en-GB" dirty="0" smtClean="0"/>
              <a:t>Email – </a:t>
            </a:r>
            <a:r>
              <a:rPr lang="en-GB" dirty="0" smtClean="0">
                <a:hlinkClick r:id="rId3"/>
              </a:rPr>
              <a:t>info@cwtsh.org</a:t>
            </a:r>
            <a:endParaRPr lang="en-GB" dirty="0" smtClean="0"/>
          </a:p>
          <a:p>
            <a:r>
              <a:rPr lang="en-GB" dirty="0" smtClean="0"/>
              <a:t>Website – </a:t>
            </a:r>
            <a:r>
              <a:rPr lang="en-GB" dirty="0" smtClean="0">
                <a:hlinkClick r:id="rId4"/>
              </a:rPr>
              <a:t>www.cwtsh.org</a:t>
            </a:r>
            <a:endParaRPr lang="en-GB" dirty="0" smtClean="0"/>
          </a:p>
          <a:p>
            <a:r>
              <a:rPr lang="en-GB" dirty="0"/>
              <a:t>Facebook Page: </a:t>
            </a:r>
            <a:r>
              <a:rPr lang="en-GB" dirty="0">
                <a:hlinkClick r:id="rId5"/>
              </a:rPr>
              <a:t>https://www.facebook.com/Cwtsh-717947234884956</a:t>
            </a:r>
            <a:r>
              <a:rPr lang="en-GB" dirty="0" smtClean="0">
                <a:hlinkClick r:id="rId5"/>
              </a:rPr>
              <a:t>/</a:t>
            </a:r>
            <a:endParaRPr lang="en-GB" dirty="0" smtClean="0"/>
          </a:p>
          <a:p>
            <a:endParaRPr lang="en-GB" dirty="0"/>
          </a:p>
        </p:txBody>
      </p:sp>
    </p:spTree>
    <p:extLst>
      <p:ext uri="{BB962C8B-B14F-4D97-AF65-F5344CB8AC3E}">
        <p14:creationId xmlns:p14="http://schemas.microsoft.com/office/powerpoint/2010/main" val="7086101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76673"/>
            <a:ext cx="7772400" cy="1296144"/>
          </a:xfrm>
        </p:spPr>
        <p:txBody>
          <a:bodyPr>
            <a:normAutofit/>
          </a:bodyPr>
          <a:lstStyle/>
          <a:p>
            <a:r>
              <a:rPr lang="en-GB" dirty="0" smtClean="0"/>
              <a:t>Welcome to Cwtsh with an ‘S’</a:t>
            </a:r>
            <a:endParaRPr lang="en-GB" dirty="0"/>
          </a:p>
        </p:txBody>
      </p:sp>
      <p:sp>
        <p:nvSpPr>
          <p:cNvPr id="4" name="Subtitle 3"/>
          <p:cNvSpPr>
            <a:spLocks noGrp="1"/>
          </p:cNvSpPr>
          <p:nvPr>
            <p:ph type="subTitle" idx="1"/>
          </p:nvPr>
        </p:nvSpPr>
        <p:spPr>
          <a:xfrm>
            <a:off x="1371600" y="1844824"/>
            <a:ext cx="6400800" cy="3793976"/>
          </a:xfrm>
        </p:spPr>
        <p:txBody>
          <a:bodyPr>
            <a:normAutofit/>
          </a:bodyPr>
          <a:lstStyle/>
          <a:p>
            <a:pPr marL="457200" indent="-457200" algn="l">
              <a:buFont typeface="Arial"/>
              <a:buChar char="•"/>
            </a:pPr>
            <a:r>
              <a:rPr lang="en-GB" dirty="0" smtClean="0"/>
              <a:t>Introduction</a:t>
            </a:r>
          </a:p>
          <a:p>
            <a:pPr marL="457200" indent="-457200" algn="l">
              <a:buFont typeface="Arial"/>
              <a:buChar char="•"/>
            </a:pPr>
            <a:r>
              <a:rPr lang="en-GB" dirty="0" smtClean="0"/>
              <a:t>A brief history</a:t>
            </a:r>
          </a:p>
          <a:p>
            <a:pPr marL="457200" indent="-457200" algn="l">
              <a:buFont typeface="Arial"/>
              <a:buChar char="•"/>
            </a:pPr>
            <a:r>
              <a:rPr lang="en-GB" dirty="0" smtClean="0"/>
              <a:t>What we do at Cwtsh</a:t>
            </a:r>
          </a:p>
          <a:p>
            <a:pPr marL="457200" indent="-457200" algn="l">
              <a:buFont typeface="Arial"/>
              <a:buChar char="•"/>
            </a:pPr>
            <a:r>
              <a:rPr lang="en-GB" dirty="0" smtClean="0"/>
              <a:t>Plans for the future</a:t>
            </a:r>
          </a:p>
          <a:p>
            <a:pPr marL="457200" indent="-457200" algn="l">
              <a:buFont typeface="Arial"/>
              <a:buChar char="•"/>
            </a:pPr>
            <a:r>
              <a:rPr lang="en-GB" dirty="0" smtClean="0"/>
              <a:t>Questions</a:t>
            </a:r>
            <a:endParaRPr lang="en-GB" dirty="0"/>
          </a:p>
        </p:txBody>
      </p:sp>
    </p:spTree>
    <p:extLst>
      <p:ext uri="{BB962C8B-B14F-4D97-AF65-F5344CB8AC3E}">
        <p14:creationId xmlns:p14="http://schemas.microsoft.com/office/powerpoint/2010/main" val="42897886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marL="0" indent="0" algn="ctr">
              <a:buNone/>
            </a:pPr>
            <a:r>
              <a:rPr lang="en-GB" dirty="0" smtClean="0"/>
              <a:t>Thank you and </a:t>
            </a:r>
          </a:p>
          <a:p>
            <a:pPr marL="0" indent="0" algn="ctr">
              <a:buNone/>
            </a:pPr>
            <a:r>
              <a:rPr lang="en-GB" sz="9600" dirty="0" smtClean="0"/>
              <a:t>Any Questions?</a:t>
            </a:r>
            <a:endParaRPr lang="en-GB" sz="9600" dirty="0"/>
          </a:p>
        </p:txBody>
      </p:sp>
    </p:spTree>
    <p:extLst>
      <p:ext uri="{BB962C8B-B14F-4D97-AF65-F5344CB8AC3E}">
        <p14:creationId xmlns:p14="http://schemas.microsoft.com/office/powerpoint/2010/main" val="4294442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4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Cwtsh – a definition</a:t>
            </a:r>
            <a:endParaRPr lang="en-GB" dirty="0"/>
          </a:p>
        </p:txBody>
      </p:sp>
      <p:sp>
        <p:nvSpPr>
          <p:cNvPr id="3" name="Content Placeholder 2"/>
          <p:cNvSpPr>
            <a:spLocks noGrp="1"/>
          </p:cNvSpPr>
          <p:nvPr>
            <p:ph idx="1"/>
          </p:nvPr>
        </p:nvSpPr>
        <p:spPr/>
        <p:txBody>
          <a:bodyPr>
            <a:normAutofit lnSpcReduction="10000"/>
          </a:bodyPr>
          <a:lstStyle/>
          <a:p>
            <a:r>
              <a:rPr lang="en-GB" dirty="0" smtClean="0"/>
              <a:t>A </a:t>
            </a:r>
            <a:r>
              <a:rPr lang="en-GB" dirty="0"/>
              <a:t>close hug. Originally a Welsh word which has </a:t>
            </a:r>
            <a:r>
              <a:rPr lang="en-GB" dirty="0" smtClean="0"/>
              <a:t>been </a:t>
            </a:r>
            <a:r>
              <a:rPr lang="en-GB" dirty="0"/>
              <a:t>borrowed comfortably into the English dialect of south Wales. </a:t>
            </a:r>
          </a:p>
          <a:p>
            <a:r>
              <a:rPr lang="en-GB" dirty="0" smtClean="0"/>
              <a:t>Also </a:t>
            </a:r>
            <a:r>
              <a:rPr lang="en-GB" dirty="0"/>
              <a:t>from Welsh. A small cupboard or hut, such as an </a:t>
            </a:r>
            <a:r>
              <a:rPr lang="en-GB" dirty="0" smtClean="0"/>
              <a:t>under-stairs </a:t>
            </a:r>
            <a:r>
              <a:rPr lang="en-GB" dirty="0"/>
              <a:t>cupboard or coal-shed </a:t>
            </a:r>
          </a:p>
          <a:p>
            <a:endParaRPr lang="en-GB" dirty="0" smtClean="0"/>
          </a:p>
          <a:p>
            <a:pPr lvl="1"/>
            <a:r>
              <a:rPr lang="en-GB" dirty="0" smtClean="0"/>
              <a:t>"</a:t>
            </a:r>
            <a:r>
              <a:rPr lang="en-GB" dirty="0"/>
              <a:t>Come on, give me a cwtsh then!" </a:t>
            </a:r>
          </a:p>
          <a:p>
            <a:pPr lvl="1"/>
            <a:r>
              <a:rPr lang="en-GB" dirty="0"/>
              <a:t>"I saw them cwtshing in the </a:t>
            </a:r>
            <a:r>
              <a:rPr lang="en-GB" dirty="0" smtClean="0"/>
              <a:t>park” </a:t>
            </a:r>
          </a:p>
          <a:p>
            <a:pPr lvl="1"/>
            <a:r>
              <a:rPr lang="en-GB" dirty="0" smtClean="0"/>
              <a:t>"</a:t>
            </a:r>
            <a:r>
              <a:rPr lang="en-GB" dirty="0"/>
              <a:t>Get me the dust-pan from the cwtsh"</a:t>
            </a:r>
          </a:p>
        </p:txBody>
      </p:sp>
    </p:spTree>
    <p:extLst>
      <p:ext uri="{BB962C8B-B14F-4D97-AF65-F5344CB8AC3E}">
        <p14:creationId xmlns:p14="http://schemas.microsoft.com/office/powerpoint/2010/main" val="12764099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From Handpost to Cwtsh</a:t>
            </a:r>
            <a:endParaRPr lang="en-GB" dirty="0"/>
          </a:p>
        </p:txBody>
      </p:sp>
      <p:pic>
        <p:nvPicPr>
          <p:cNvPr id="4" name="Content Placeholder 3" descr="10978482_957607797585564_5478665664123410148_n.jpg"/>
          <p:cNvPicPr>
            <a:picLocks noGrp="1" noChangeAspect="1"/>
          </p:cNvPicPr>
          <p:nvPr>
            <p:ph idx="1"/>
          </p:nvPr>
        </p:nvPicPr>
        <p:blipFill>
          <a:blip r:embed="rId3">
            <a:extLst>
              <a:ext uri="{28A0092B-C50C-407E-A947-70E740481C1C}">
                <a14:useLocalDpi xmlns:a14="http://schemas.microsoft.com/office/drawing/2010/main" val="0"/>
              </a:ext>
            </a:extLst>
          </a:blip>
          <a:srcRect t="10717" b="10717"/>
          <a:stretch>
            <a:fillRect/>
          </a:stretch>
        </p:blipFill>
        <p:spPr/>
      </p:pic>
    </p:spTree>
    <p:extLst>
      <p:ext uri="{BB962C8B-B14F-4D97-AF65-F5344CB8AC3E}">
        <p14:creationId xmlns:p14="http://schemas.microsoft.com/office/powerpoint/2010/main" val="38003259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Stow Hill Library Closed</a:t>
            </a:r>
            <a:endParaRPr lang="en-GB" dirty="0"/>
          </a:p>
        </p:txBody>
      </p:sp>
      <p:pic>
        <p:nvPicPr>
          <p:cNvPr id="5" name="Content Placeholder 4"/>
          <p:cNvPicPr>
            <a:picLocks noGrp="1" noChangeAspect="1"/>
          </p:cNvPicPr>
          <p:nvPr>
            <p:ph idx="1"/>
          </p:nvPr>
        </p:nvPicPr>
        <p:blipFill>
          <a:blip r:embed="rId3"/>
          <a:srcRect t="14327" b="14327"/>
          <a:stretch>
            <a:fillRect/>
          </a:stretch>
        </p:blipFill>
        <p:spPr>
          <a:xfrm>
            <a:off x="4499992" y="2420888"/>
            <a:ext cx="4330824" cy="2381786"/>
          </a:xfrm>
        </p:spPr>
      </p:pic>
      <p:sp>
        <p:nvSpPr>
          <p:cNvPr id="6" name="TextBox 5"/>
          <p:cNvSpPr txBox="1"/>
          <p:nvPr/>
        </p:nvSpPr>
        <p:spPr>
          <a:xfrm>
            <a:off x="1259632" y="2132856"/>
            <a:ext cx="3024336" cy="2677656"/>
          </a:xfrm>
          <a:prstGeom prst="rect">
            <a:avLst/>
          </a:prstGeom>
          <a:noFill/>
        </p:spPr>
        <p:txBody>
          <a:bodyPr wrap="square" rtlCol="0">
            <a:spAutoFit/>
          </a:bodyPr>
          <a:lstStyle/>
          <a:p>
            <a:r>
              <a:rPr lang="en-GB" sz="2400" dirty="0" smtClean="0"/>
              <a:t>On the 31</a:t>
            </a:r>
            <a:r>
              <a:rPr lang="en-GB" sz="2400" baseline="30000" dirty="0" smtClean="0"/>
              <a:t>st</a:t>
            </a:r>
            <a:r>
              <a:rPr lang="en-GB" sz="2400" dirty="0" smtClean="0"/>
              <a:t> of March 2014 Newport City Council finally closed the doors of the Stow Hill Library following a concerted fight by local library users</a:t>
            </a:r>
            <a:endParaRPr lang="en-GB" sz="2400" dirty="0"/>
          </a:p>
        </p:txBody>
      </p:sp>
    </p:spTree>
    <p:extLst>
      <p:ext uri="{BB962C8B-B14F-4D97-AF65-F5344CB8AC3E}">
        <p14:creationId xmlns:p14="http://schemas.microsoft.com/office/powerpoint/2010/main" val="274604804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brary.jpg"/>
          <p:cNvPicPr>
            <a:picLocks noChangeAspect="1"/>
          </p:cNvPicPr>
          <p:nvPr/>
        </p:nvPicPr>
        <p:blipFill>
          <a:blip r:embed="rId3" cstate="print"/>
          <a:stretch>
            <a:fillRect/>
          </a:stretch>
        </p:blipFill>
        <p:spPr>
          <a:xfrm>
            <a:off x="683568" y="1916832"/>
            <a:ext cx="2451720" cy="3686093"/>
          </a:xfrm>
          <a:prstGeom prst="rect">
            <a:avLst/>
          </a:prstGeom>
        </p:spPr>
      </p:pic>
      <p:sp>
        <p:nvSpPr>
          <p:cNvPr id="2" name="Title 1"/>
          <p:cNvSpPr>
            <a:spLocks noGrp="1"/>
          </p:cNvSpPr>
          <p:nvPr>
            <p:ph type="title"/>
          </p:nvPr>
        </p:nvSpPr>
        <p:spPr/>
        <p:txBody>
          <a:bodyPr/>
          <a:lstStyle/>
          <a:p>
            <a:r>
              <a:rPr lang="en-GB" dirty="0" smtClean="0"/>
              <a:t>Stow Hill Library  - resurrected? </a:t>
            </a:r>
            <a:endParaRPr lang="en-GB" dirty="0"/>
          </a:p>
        </p:txBody>
      </p:sp>
      <p:sp>
        <p:nvSpPr>
          <p:cNvPr id="3" name="Content Placeholder 2"/>
          <p:cNvSpPr>
            <a:spLocks noGrp="1"/>
          </p:cNvSpPr>
          <p:nvPr>
            <p:ph idx="4294967295"/>
          </p:nvPr>
        </p:nvSpPr>
        <p:spPr>
          <a:xfrm>
            <a:off x="3491880" y="1268760"/>
            <a:ext cx="4737720" cy="4130361"/>
          </a:xfrm>
        </p:spPr>
        <p:txBody>
          <a:bodyPr wrap="square">
            <a:spAutoFit/>
          </a:bodyPr>
          <a:lstStyle/>
          <a:p>
            <a:pPr marL="0" indent="0">
              <a:buNone/>
            </a:pPr>
            <a:r>
              <a:rPr lang="en-GB" dirty="0" smtClean="0"/>
              <a:t>Since that closure over the past 2 years a small group of enthusiasts have been thinking about how to bring life back into the recently closed Stow Hill Library.</a:t>
            </a:r>
          </a:p>
          <a:p>
            <a:pPr marL="0" indent="0">
              <a:buNone/>
            </a:pPr>
            <a:r>
              <a:rPr lang="en-GB" dirty="0" smtClean="0"/>
              <a:t>This is what we have done</a:t>
            </a:r>
            <a:endParaRPr lang="en-GB"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we have done......</a:t>
            </a:r>
            <a:endParaRPr lang="en-GB" dirty="0"/>
          </a:p>
        </p:txBody>
      </p:sp>
      <p:sp>
        <p:nvSpPr>
          <p:cNvPr id="11" name="Oval 4"/>
          <p:cNvSpPr/>
          <p:nvPr/>
        </p:nvSpPr>
        <p:spPr>
          <a:xfrm>
            <a:off x="966792" y="2324791"/>
            <a:ext cx="3105958" cy="3360545"/>
          </a:xfrm>
          <a:prstGeom prst="rect">
            <a:avLst/>
          </a:prstGeom>
          <a:effectLst>
            <a:innerShdw blurRad="63500" dist="50800" dir="13500000">
              <a:prstClr val="black">
                <a:alpha val="50000"/>
              </a:prstClr>
            </a:inn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defTabSz="844550">
              <a:lnSpc>
                <a:spcPct val="90000"/>
              </a:lnSpc>
              <a:spcBef>
                <a:spcPct val="0"/>
              </a:spcBef>
              <a:spcAft>
                <a:spcPct val="35000"/>
              </a:spcAft>
            </a:pPr>
            <a:r>
              <a:rPr lang="en-GB" sz="2800" kern="1200" dirty="0" smtClean="0">
                <a:solidFill>
                  <a:schemeClr val="tx1"/>
                </a:solidFill>
              </a:rPr>
              <a:t>We began by celebrating what the Stow Hill Library had meant to us and our community</a:t>
            </a:r>
          </a:p>
          <a:p>
            <a:pPr lvl="0" defTabSz="844550">
              <a:lnSpc>
                <a:spcPct val="90000"/>
              </a:lnSpc>
              <a:spcBef>
                <a:spcPct val="0"/>
              </a:spcBef>
              <a:spcAft>
                <a:spcPct val="35000"/>
              </a:spcAft>
            </a:pPr>
            <a:r>
              <a:rPr lang="en-GB" sz="2800" dirty="0" smtClean="0">
                <a:solidFill>
                  <a:schemeClr val="tx1"/>
                </a:solidFill>
              </a:rPr>
              <a:t>We went on to realise that in a changing world  new ways of promoting and enjoying reading might be needed</a:t>
            </a:r>
            <a:r>
              <a:rPr lang="en-GB" sz="2000" dirty="0" smtClean="0">
                <a:solidFill>
                  <a:schemeClr val="tx1"/>
                </a:solidFill>
              </a:rPr>
              <a:t>. </a:t>
            </a:r>
            <a:endParaRPr lang="en-GB" sz="2000" kern="1200" dirty="0">
              <a:solidFill>
                <a:schemeClr val="tx1"/>
              </a:solidFill>
            </a:endParaRPr>
          </a:p>
        </p:txBody>
      </p:sp>
      <p:pic>
        <p:nvPicPr>
          <p:cNvPr id="6" name="Picture 5" descr="200235995-0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3917" y="2008792"/>
            <a:ext cx="3580448" cy="358044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did a lot of research </a:t>
            </a:r>
            <a:endParaRPr lang="en-GB" dirty="0"/>
          </a:p>
        </p:txBody>
      </p:sp>
      <p:sp>
        <p:nvSpPr>
          <p:cNvPr id="6" name="Rectangle 5"/>
          <p:cNvSpPr/>
          <p:nvPr/>
        </p:nvSpPr>
        <p:spPr>
          <a:xfrm>
            <a:off x="539552" y="1988840"/>
            <a:ext cx="4320479" cy="3115724"/>
          </a:xfrm>
          <a:prstGeom prst="rect">
            <a:avLst/>
          </a:prstGeom>
        </p:spPr>
        <p:txBody>
          <a:bodyPr wrap="square">
            <a:spAutoFit/>
          </a:bodyPr>
          <a:lstStyle/>
          <a:p>
            <a:pPr marL="457200" lvl="0" indent="-457200" defTabSz="844550">
              <a:lnSpc>
                <a:spcPct val="90000"/>
              </a:lnSpc>
              <a:spcBef>
                <a:spcPct val="0"/>
              </a:spcBef>
              <a:spcAft>
                <a:spcPct val="35000"/>
              </a:spcAft>
              <a:buFont typeface="Arial"/>
              <a:buChar char="•"/>
            </a:pPr>
            <a:r>
              <a:rPr lang="en-GB" sz="2800" dirty="0" smtClean="0">
                <a:solidFill>
                  <a:prstClr val="black"/>
                </a:solidFill>
              </a:rPr>
              <a:t>We </a:t>
            </a:r>
            <a:r>
              <a:rPr lang="en-GB" sz="2800" dirty="0">
                <a:solidFill>
                  <a:prstClr val="black"/>
                </a:solidFill>
              </a:rPr>
              <a:t>focussed on some of the things that a new </a:t>
            </a:r>
            <a:br>
              <a:rPr lang="en-GB" sz="2800" dirty="0">
                <a:solidFill>
                  <a:prstClr val="black"/>
                </a:solidFill>
              </a:rPr>
            </a:br>
            <a:r>
              <a:rPr lang="en-GB" sz="2800" dirty="0">
                <a:solidFill>
                  <a:prstClr val="black"/>
                </a:solidFill>
              </a:rPr>
              <a:t>Stow Hill Community Resource could </a:t>
            </a:r>
            <a:r>
              <a:rPr lang="en-GB" sz="2800" dirty="0" smtClean="0">
                <a:solidFill>
                  <a:prstClr val="black"/>
                </a:solidFill>
              </a:rPr>
              <a:t>provide</a:t>
            </a:r>
          </a:p>
          <a:p>
            <a:pPr marL="457200" lvl="0" indent="-457200" defTabSz="844550">
              <a:lnSpc>
                <a:spcPct val="90000"/>
              </a:lnSpc>
              <a:spcBef>
                <a:spcPct val="0"/>
              </a:spcBef>
              <a:spcAft>
                <a:spcPct val="35000"/>
              </a:spcAft>
              <a:buFont typeface="Arial"/>
              <a:buChar char="•"/>
            </a:pPr>
            <a:r>
              <a:rPr lang="en-GB" sz="2800" dirty="0" smtClean="0">
                <a:solidFill>
                  <a:prstClr val="black"/>
                </a:solidFill>
              </a:rPr>
              <a:t> </a:t>
            </a:r>
            <a:r>
              <a:rPr lang="en-GB" sz="2800" dirty="0">
                <a:solidFill>
                  <a:prstClr val="black"/>
                </a:solidFill>
              </a:rPr>
              <a:t>W</a:t>
            </a:r>
            <a:r>
              <a:rPr lang="en-GB" sz="2800" dirty="0" smtClean="0">
                <a:solidFill>
                  <a:prstClr val="black"/>
                </a:solidFill>
              </a:rPr>
              <a:t>e </a:t>
            </a:r>
            <a:r>
              <a:rPr lang="en-GB" sz="2800" dirty="0">
                <a:solidFill>
                  <a:prstClr val="black"/>
                </a:solidFill>
              </a:rPr>
              <a:t>did some ‘blue sky’ </a:t>
            </a:r>
            <a:r>
              <a:rPr lang="en-GB" sz="2800" dirty="0" smtClean="0">
                <a:solidFill>
                  <a:prstClr val="black"/>
                </a:solidFill>
              </a:rPr>
              <a:t>thinking</a:t>
            </a:r>
          </a:p>
          <a:p>
            <a:pPr lvl="0" defTabSz="844550">
              <a:lnSpc>
                <a:spcPct val="90000"/>
              </a:lnSpc>
              <a:spcBef>
                <a:spcPct val="0"/>
              </a:spcBef>
              <a:spcAft>
                <a:spcPct val="35000"/>
              </a:spcAft>
            </a:pPr>
            <a:endParaRPr lang="en-GB" sz="2800" dirty="0">
              <a:solidFill>
                <a:prstClr val="black"/>
              </a:solidFill>
            </a:endParaRPr>
          </a:p>
        </p:txBody>
      </p:sp>
      <p:pic>
        <p:nvPicPr>
          <p:cNvPr id="10" name="Picture 9" descr="AA00281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3842" y="1915212"/>
            <a:ext cx="2796418" cy="3818043"/>
          </a:xfrm>
          <a:prstGeom prst="rect">
            <a:avLst/>
          </a:prstGeom>
        </p:spPr>
      </p:pic>
    </p:spTree>
    <p:extLst>
      <p:ext uri="{BB962C8B-B14F-4D97-AF65-F5344CB8AC3E}">
        <p14:creationId xmlns:p14="http://schemas.microsoft.com/office/powerpoint/2010/main" val="26266603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GB" dirty="0" smtClean="0"/>
              <a:t>Visions for the future</a:t>
            </a:r>
            <a:br>
              <a:rPr lang="en-GB" dirty="0" smtClean="0"/>
            </a:br>
            <a:r>
              <a:rPr lang="en-GB" sz="3600" dirty="0" smtClean="0"/>
              <a:t>Some ‘blue sky’ thinking</a:t>
            </a:r>
            <a:endParaRPr lang="en-GB" sz="3600" dirty="0"/>
          </a:p>
        </p:txBody>
      </p:sp>
      <p:sp>
        <p:nvSpPr>
          <p:cNvPr id="3" name="Rectangle 2"/>
          <p:cNvSpPr/>
          <p:nvPr/>
        </p:nvSpPr>
        <p:spPr>
          <a:xfrm>
            <a:off x="611560" y="1700808"/>
            <a:ext cx="3024336" cy="4154983"/>
          </a:xfrm>
          <a:prstGeom prst="rect">
            <a:avLst/>
          </a:prstGeom>
        </p:spPr>
        <p:txBody>
          <a:bodyPr wrap="square">
            <a:spAutoFit/>
          </a:bodyPr>
          <a:lstStyle/>
          <a:p>
            <a:pPr lvl="0"/>
            <a:r>
              <a:rPr lang="en-GB" sz="2400" dirty="0">
                <a:solidFill>
                  <a:prstClr val="black"/>
                </a:solidFill>
              </a:rPr>
              <a:t>A local ‘micro’ library and resource centre that provides </a:t>
            </a:r>
            <a:endParaRPr lang="en-GB" sz="2400" dirty="0" smtClean="0">
              <a:solidFill>
                <a:prstClr val="black"/>
              </a:solidFill>
            </a:endParaRPr>
          </a:p>
          <a:p>
            <a:pPr marL="285750" lvl="0" indent="-285750">
              <a:buFont typeface="Arial"/>
              <a:buChar char="•"/>
            </a:pPr>
            <a:r>
              <a:rPr lang="en-GB" sz="2400" dirty="0" smtClean="0">
                <a:solidFill>
                  <a:prstClr val="black"/>
                </a:solidFill>
              </a:rPr>
              <a:t>access to a virtual library accessed online  via the main </a:t>
            </a:r>
            <a:r>
              <a:rPr lang="en-GB" sz="2400" dirty="0">
                <a:solidFill>
                  <a:prstClr val="black"/>
                </a:solidFill>
              </a:rPr>
              <a:t>City library </a:t>
            </a:r>
            <a:r>
              <a:rPr lang="en-GB" sz="2400" dirty="0" smtClean="0">
                <a:solidFill>
                  <a:prstClr val="black"/>
                </a:solidFill>
              </a:rPr>
              <a:t>service website</a:t>
            </a:r>
          </a:p>
          <a:p>
            <a:pPr marL="285750" lvl="0" indent="-285750">
              <a:buFont typeface="Arial"/>
              <a:buChar char="•"/>
            </a:pPr>
            <a:r>
              <a:rPr lang="en-GB" sz="2400" dirty="0" smtClean="0">
                <a:solidFill>
                  <a:prstClr val="black"/>
                </a:solidFill>
              </a:rPr>
              <a:t>a real children's </a:t>
            </a:r>
            <a:r>
              <a:rPr lang="en-GB" sz="2400" dirty="0">
                <a:solidFill>
                  <a:prstClr val="black"/>
                </a:solidFill>
              </a:rPr>
              <a:t>library and learning resources</a:t>
            </a:r>
          </a:p>
        </p:txBody>
      </p:sp>
      <p:sp>
        <p:nvSpPr>
          <p:cNvPr id="4" name="Rectangle 3"/>
          <p:cNvSpPr/>
          <p:nvPr/>
        </p:nvSpPr>
        <p:spPr>
          <a:xfrm>
            <a:off x="4427984" y="3501008"/>
            <a:ext cx="3798168" cy="2677656"/>
          </a:xfrm>
          <a:prstGeom prst="rect">
            <a:avLst/>
          </a:prstGeom>
        </p:spPr>
        <p:txBody>
          <a:bodyPr wrap="square">
            <a:spAutoFit/>
          </a:bodyPr>
          <a:lstStyle/>
          <a:p>
            <a:pPr marL="342900" lvl="0" indent="-342900">
              <a:buFont typeface="Arial"/>
              <a:buChar char="•"/>
            </a:pPr>
            <a:r>
              <a:rPr lang="en-GB" sz="2400" dirty="0">
                <a:solidFill>
                  <a:prstClr val="black"/>
                </a:solidFill>
              </a:rPr>
              <a:t>A small venue for special interest </a:t>
            </a:r>
            <a:r>
              <a:rPr lang="en-GB" sz="2400" dirty="0" smtClean="0">
                <a:solidFill>
                  <a:prstClr val="black"/>
                </a:solidFill>
              </a:rPr>
              <a:t>groups</a:t>
            </a:r>
          </a:p>
          <a:p>
            <a:pPr marL="342900" lvl="0" indent="-342900">
              <a:buFont typeface="Arial"/>
              <a:buChar char="•"/>
            </a:pPr>
            <a:r>
              <a:rPr lang="en-GB" sz="2400" dirty="0" smtClean="0">
                <a:solidFill>
                  <a:prstClr val="black"/>
                </a:solidFill>
              </a:rPr>
              <a:t>Painting - crafts</a:t>
            </a:r>
          </a:p>
          <a:p>
            <a:pPr marL="342900" lvl="0" indent="-342900">
              <a:buFont typeface="Arial"/>
              <a:buChar char="•"/>
            </a:pPr>
            <a:r>
              <a:rPr lang="en-GB" sz="2400" dirty="0" smtClean="0">
                <a:solidFill>
                  <a:prstClr val="black"/>
                </a:solidFill>
              </a:rPr>
              <a:t>Languages</a:t>
            </a:r>
          </a:p>
          <a:p>
            <a:pPr marL="342900" lvl="0" indent="-342900">
              <a:buFont typeface="Arial"/>
              <a:buChar char="•"/>
            </a:pPr>
            <a:r>
              <a:rPr lang="en-GB" sz="2400" dirty="0" smtClean="0">
                <a:solidFill>
                  <a:prstClr val="black"/>
                </a:solidFill>
              </a:rPr>
              <a:t>Hobbies</a:t>
            </a:r>
          </a:p>
          <a:p>
            <a:pPr marL="342900" lvl="0" indent="-342900">
              <a:buFont typeface="Arial"/>
              <a:buChar char="•"/>
            </a:pPr>
            <a:r>
              <a:rPr lang="en-GB" sz="2400" dirty="0" smtClean="0">
                <a:solidFill>
                  <a:prstClr val="black"/>
                </a:solidFill>
              </a:rPr>
              <a:t>Films</a:t>
            </a:r>
            <a:endParaRPr lang="en-GB" sz="2400" dirty="0">
              <a:solidFill>
                <a:prstClr val="black"/>
              </a:solidFill>
            </a:endParaRPr>
          </a:p>
          <a:p>
            <a:pPr marL="342900" lvl="0" indent="-342900">
              <a:buFont typeface="Arial"/>
              <a:buChar char="•"/>
            </a:pPr>
            <a:r>
              <a:rPr lang="en-GB" sz="2400" dirty="0" smtClean="0">
                <a:solidFill>
                  <a:prstClr val="black"/>
                </a:solidFill>
              </a:rPr>
              <a:t>A micro arts centre?</a:t>
            </a:r>
            <a:endParaRPr lang="en-GB" dirty="0">
              <a:solidFill>
                <a:srgbClr val="C0504D"/>
              </a:solidFill>
            </a:endParaRPr>
          </a:p>
        </p:txBody>
      </p:sp>
      <p:pic>
        <p:nvPicPr>
          <p:cNvPr id="6" name="Picture 5"/>
          <p:cNvPicPr>
            <a:picLocks noChangeAspect="1"/>
          </p:cNvPicPr>
          <p:nvPr/>
        </p:nvPicPr>
        <p:blipFill>
          <a:blip r:embed="rId3"/>
          <a:stretch>
            <a:fillRect/>
          </a:stretch>
        </p:blipFill>
        <p:spPr>
          <a:xfrm>
            <a:off x="5004048" y="1772816"/>
            <a:ext cx="2304256" cy="1643703"/>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4924</TotalTime>
  <Words>1325</Words>
  <Application>Microsoft Macintosh PowerPoint</Application>
  <PresentationFormat>On-screen Show (4:3)</PresentationFormat>
  <Paragraphs>116</Paragraphs>
  <Slides>20</Slides>
  <Notes>18</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Cwtsh with an ‘S’</vt:lpstr>
      <vt:lpstr>Welcome to Cwtsh with an ‘S’</vt:lpstr>
      <vt:lpstr>Cwtsh – a definition</vt:lpstr>
      <vt:lpstr>From Handpost to Cwtsh</vt:lpstr>
      <vt:lpstr>Stow Hill Library Closed</vt:lpstr>
      <vt:lpstr>Stow Hill Library  - resurrected? </vt:lpstr>
      <vt:lpstr>What we have done......</vt:lpstr>
      <vt:lpstr>We did a lot of research </vt:lpstr>
      <vt:lpstr>Visions for the future Some ‘blue sky’ thinking</vt:lpstr>
      <vt:lpstr>....more thoughts</vt:lpstr>
      <vt:lpstr>...... and yet more</vt:lpstr>
      <vt:lpstr>Money, Money and building…..</vt:lpstr>
      <vt:lpstr>How we got our money?</vt:lpstr>
      <vt:lpstr>MONEY</vt:lpstr>
      <vt:lpstr>What we have achieved in the past three years </vt:lpstr>
      <vt:lpstr> When we finally opened  Easter - 2015</vt:lpstr>
      <vt:lpstr>What we do?</vt:lpstr>
      <vt:lpstr>PowerPoint Presentation</vt:lpstr>
      <vt:lpstr>How to find out more about what we do at Cwtsh</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David Crowson</dc:creator>
  <cp:keywords/>
  <dc:description/>
  <cp:lastModifiedBy>David Crowson</cp:lastModifiedBy>
  <cp:revision>46</cp:revision>
  <cp:lastPrinted>2016-04-07T08:45:03Z</cp:lastPrinted>
  <dcterms:created xsi:type="dcterms:W3CDTF">2013-08-05T12:10:20Z</dcterms:created>
  <dcterms:modified xsi:type="dcterms:W3CDTF">2017-09-18T14:19:36Z</dcterms:modified>
  <cp:category/>
</cp:coreProperties>
</file>