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58" r:id="rId5"/>
    <p:sldId id="266" r:id="rId6"/>
    <p:sldId id="267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87449022-E492-412C-B5AA-DCD386719A7F}">
          <p14:sldIdLst/>
        </p14:section>
        <p14:section name="Section 1" id="{59067B23-0C9A-4A47-8590-6BB8309DBD46}">
          <p14:sldIdLst>
            <p14:sldId id="256"/>
          </p14:sldIdLst>
        </p14:section>
        <p14:section name="Section 2" id="{817D2994-9DDA-4630-B2F4-A873E53168DA}">
          <p14:sldIdLst>
            <p14:sldId id="260"/>
          </p14:sldIdLst>
        </p14:section>
        <p14:section name="Video Clips" id="{5CC3E59A-163A-4847-9DAD-85A022282633}">
          <p14:sldIdLst>
            <p14:sldId id="265"/>
            <p14:sldId id="258"/>
            <p14:sldId id="266"/>
            <p14:sldId id="267"/>
            <p14:sldId id="261"/>
          </p14:sldIdLst>
        </p14:section>
        <p14:section name="Section 3" id="{0EB07F4C-B25A-493D-9BD2-2D55C34FE05D}">
          <p14:sldIdLst>
            <p14:sldId id="262"/>
          </p14:sldIdLst>
        </p14:section>
        <p14:section name="Section 4" id="{9FEDE343-4622-4108-AA68-887A57D0DFEF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0B5"/>
    <a:srgbClr val="439EB3"/>
    <a:srgbClr val="66B4C6"/>
    <a:srgbClr val="8D97E3"/>
    <a:srgbClr val="4DADCB"/>
    <a:srgbClr val="779CD3"/>
    <a:srgbClr val="82BCC8"/>
    <a:srgbClr val="54A4B4"/>
    <a:srgbClr val="7D9CD9"/>
    <a:srgbClr val="52A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1B30-6CB2-40F9-B701-6F3F96F72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9ECED-6410-4E8B-BE6E-EB2607865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4314E-FFD0-4E1A-BEF3-2D0E92C1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43C8B-4E0B-48E0-BC2B-34F0959E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9AA8A-CC17-4643-8FFD-0C971DFC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2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2094-8EC4-4303-9645-00B1D92E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CB82-87C0-468F-BF4C-3708D7AF1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E437D-F210-443A-AE14-75DDC33E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AEFB-692E-4202-ADC6-8EF0EC5E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AB10-3F25-4947-AD93-15AC6FB4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3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06369-80FF-4C8E-8165-65D0E416A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01C63-911D-49C9-BC78-F230A08D7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95655-F335-413D-A9AB-FC6CA2D9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B4F59-1180-44EA-AC7A-2053D87A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AED27-B8E1-4F50-83A8-1D1BAD58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4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0F11-86FF-4C3E-A7C2-F443F33D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2588-AF52-42E6-920C-5BC239F34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E53D-A1B2-4156-9629-E4FACFA3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2058F-336F-4131-850E-11682D30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FB0DF-76B4-4E76-9A73-7C62AE3E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7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8FEE2-8034-4D5E-8C43-FD6EC701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B742E-F12D-40EE-935D-8E3BC3895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70BB3-9011-42B6-A537-BC1B0EBD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9F1E6-0D4D-4557-890A-34CEE366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6DFB9-15B2-43C0-8B8A-D8848166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7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787B-B398-4048-A3BD-2251BCE1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C5E83-4295-4D3F-8BC5-9769FE51C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722CC-B574-4DDE-80C5-77AA9FF69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9E11D-CCBE-4958-8F45-1D5D734B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570B4-465F-4278-A415-558350D8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0C314-BFDB-4BFC-A810-DCA9193F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7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5692-2D1F-48CF-B415-6DD33781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95CC4-102A-4787-AE06-685DD42FB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CF5B8-2B2B-4FD9-9079-1CB659C4F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F062D-CFC2-4686-8899-23FF007E2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5ECEB-226C-4A99-8E4B-C881B653B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A8652-8245-45A0-8540-78B782E04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4B8E28-B8B9-4196-8EF0-44760B0F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F50AB-E9D3-4447-B1B0-D5330E8F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4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AB71-1C0F-4817-B402-D59197F6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6F302-F4F5-4AC2-A2FB-FFB786D1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5246A-29C8-4595-92C6-13781D5D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850FE-B198-47A0-91E1-55257524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10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CC267-F0F3-46E6-968E-9F787C138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6CD4A-6C94-4A34-86BC-DE3F84B6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174E1-592A-413D-B2EF-C59656A5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4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7DA3-0376-4114-BEC4-4A09287B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7654-A347-4991-8F43-6C28CEACC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F5FE2-CF4C-4B03-AC7F-D7581B851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37A28-6489-4FCF-AFE6-C7ED6772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23AA9-D0C3-4B33-AB7A-B6327E13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09C5F-501D-421F-AFA9-03BFBC1F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8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29FA-2E55-4098-ABA4-2AF90A0A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D3C70D-3826-40F1-AD82-86EDDB142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8C959-ACA5-48F4-8798-EF54034EC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2A4BB-5371-4981-9E06-B1A8675A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AD21C-91E3-418D-9ABE-0A03937C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ADBD6-8171-43C5-A25A-BF4D1231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9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E8593-F410-48DA-80C1-F4D0B2ED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52C2A-2252-46E7-8E96-27C0C4AC1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DB67D-758E-43F2-9E99-8F9B36011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EFAA3-29D5-48BD-B2E7-67777EA7F2D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2C2C5-0C88-49B4-999A-CA8BE9C0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C446B-6355-4D13-AC1E-F3C2DE559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EFB92-22CA-4B90-BDD8-54F539783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ndee.org/uploads/unlimited/Policies/MU%20CIO%20Constitution%20-%20Approved%20October%202014.pdf" TargetMode="External"/><Relationship Id="rId2" Type="http://schemas.openxmlformats.org/officeDocument/2006/relationships/hyperlink" Target="https://www.charitygovernancecode.org/pdf_gen?tabs_cookie=1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fCRwsRYHOA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8r-V_QX6eT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D5owt1RBUp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9ILo3iCKeC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charitygovernancecode.org/pdf_gen?tabs_cookie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2DB6-A50E-4976-827B-EFA2FBFF9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8706B-0199-4359-9B9B-8E3B5B8E2D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C6B7F-DDDC-4550-A3A8-E8CBD8C64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642" y="0"/>
            <a:ext cx="14505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0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DF3F67-C522-40FF-A148-4D9B3CF78EF2}"/>
              </a:ext>
            </a:extLst>
          </p:cNvPr>
          <p:cNvSpPr txBox="1"/>
          <p:nvPr/>
        </p:nvSpPr>
        <p:spPr>
          <a:xfrm>
            <a:off x="1273629" y="767443"/>
            <a:ext cx="99114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Some words that crop up…</a:t>
            </a:r>
          </a:p>
          <a:p>
            <a:endParaRPr lang="en-GB" sz="4400" dirty="0">
              <a:solidFill>
                <a:schemeClr val="bg1"/>
              </a:solidFill>
              <a:hlinkClick r:id="rId2"/>
            </a:endParaRPr>
          </a:p>
          <a:p>
            <a:r>
              <a:rPr lang="en-GB" sz="4400" dirty="0">
                <a:solidFill>
                  <a:schemeClr val="bg1"/>
                </a:solidFill>
                <a:hlinkClick r:id="rId2"/>
              </a:rPr>
              <a:t>GOVERNANCE</a:t>
            </a: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  <a:hlinkClick r:id="rId3"/>
              </a:rPr>
              <a:t>GOVERNING DOCUMENT</a:t>
            </a:r>
          </a:p>
          <a:p>
            <a:r>
              <a:rPr lang="en-GB" sz="4400" dirty="0">
                <a:solidFill>
                  <a:schemeClr val="bg1"/>
                </a:solidFill>
                <a:hlinkClick r:id="rId3"/>
              </a:rPr>
              <a:t>BENEFICIARIES</a:t>
            </a:r>
          </a:p>
          <a:p>
            <a:r>
              <a:rPr lang="en-GB" sz="4400" dirty="0">
                <a:solidFill>
                  <a:schemeClr val="bg1"/>
                </a:solidFill>
                <a:hlinkClick r:id="rId3"/>
              </a:rPr>
              <a:t>CHARITABLE OBJECTS</a:t>
            </a: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  <a:hlinkClick r:id="rId4" action="ppaction://hlinksldjump"/>
              </a:rPr>
              <a:t>VISION</a:t>
            </a: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  <a:hlinkClick r:id="rId5" action="ppaction://hlinksldjump"/>
              </a:rPr>
              <a:t>RESOURCES + RISKS</a:t>
            </a: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5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571CEE-7A52-44CE-9510-60AD5F0DA66C}"/>
              </a:ext>
            </a:extLst>
          </p:cNvPr>
          <p:cNvSpPr txBox="1"/>
          <p:nvPr/>
        </p:nvSpPr>
        <p:spPr>
          <a:xfrm>
            <a:off x="3962677" y="653135"/>
            <a:ext cx="5154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Advice to first-time Trustees 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B11E770F-65CF-4F44-9BF4-F3F3A514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18" y="1352212"/>
            <a:ext cx="8169048" cy="46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9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9EAEE909-4CD3-4467-B44B-9FEC79B59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79" y="1632862"/>
            <a:ext cx="7936775" cy="4506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571CEE-7A52-44CE-9510-60AD5F0DA66C}"/>
              </a:ext>
            </a:extLst>
          </p:cNvPr>
          <p:cNvSpPr txBox="1"/>
          <p:nvPr/>
        </p:nvSpPr>
        <p:spPr>
          <a:xfrm>
            <a:off x="3922155" y="816422"/>
            <a:ext cx="4768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What is good governance?</a:t>
            </a:r>
          </a:p>
        </p:txBody>
      </p:sp>
    </p:spTree>
    <p:extLst>
      <p:ext uri="{BB962C8B-B14F-4D97-AF65-F5344CB8AC3E}">
        <p14:creationId xmlns:p14="http://schemas.microsoft.com/office/powerpoint/2010/main" val="223072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571CEE-7A52-44CE-9510-60AD5F0DA66C}"/>
              </a:ext>
            </a:extLst>
          </p:cNvPr>
          <p:cNvSpPr txBox="1"/>
          <p:nvPr/>
        </p:nvSpPr>
        <p:spPr>
          <a:xfrm>
            <a:off x="4093305" y="669464"/>
            <a:ext cx="4343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Typical Board challenges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7DF071A-68DB-486B-8494-08D466FA4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474732"/>
            <a:ext cx="8121851" cy="45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571CEE-7A52-44CE-9510-60AD5F0DA66C}"/>
              </a:ext>
            </a:extLst>
          </p:cNvPr>
          <p:cNvSpPr txBox="1"/>
          <p:nvPr/>
        </p:nvSpPr>
        <p:spPr>
          <a:xfrm>
            <a:off x="2803348" y="555164"/>
            <a:ext cx="7141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Your personal development as a Trustee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54FCB4D-C5B0-480F-B9A5-16900CCAA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0" y="1254239"/>
            <a:ext cx="8235043" cy="51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3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DF3F67-C522-40FF-A148-4D9B3CF78EF2}"/>
              </a:ext>
            </a:extLst>
          </p:cNvPr>
          <p:cNvSpPr txBox="1"/>
          <p:nvPr/>
        </p:nvSpPr>
        <p:spPr>
          <a:xfrm>
            <a:off x="1273629" y="767443"/>
            <a:ext cx="99114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Charity Commission Code </a:t>
            </a:r>
            <a:endParaRPr lang="en-GB" sz="44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F7705DE-E80A-47CD-8E8F-B3C4D09E8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72" y="3641271"/>
            <a:ext cx="3940042" cy="20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5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DF3F67-C522-40FF-A148-4D9B3CF78EF2}"/>
              </a:ext>
            </a:extLst>
          </p:cNvPr>
          <p:cNvSpPr txBox="1"/>
          <p:nvPr/>
        </p:nvSpPr>
        <p:spPr>
          <a:xfrm>
            <a:off x="865418" y="620482"/>
            <a:ext cx="1069521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800" dirty="0"/>
              <a:t>to transform </a:t>
            </a:r>
            <a:r>
              <a:rPr lang="en-GB" sz="4800" dirty="0" err="1"/>
              <a:t>Maindee</a:t>
            </a:r>
            <a:r>
              <a:rPr lang="en-GB" sz="4800" dirty="0"/>
              <a:t> into a sustainable community with a strong local identity, strong local economy and a reputation as an attractive, safe, culturally vibrant and cohesive place to live, work and relax. </a:t>
            </a:r>
          </a:p>
          <a:p>
            <a:r>
              <a:rPr lang="en-GB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20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DF3F67-C522-40FF-A148-4D9B3CF78EF2}"/>
              </a:ext>
            </a:extLst>
          </p:cNvPr>
          <p:cNvSpPr txBox="1"/>
          <p:nvPr/>
        </p:nvSpPr>
        <p:spPr>
          <a:xfrm>
            <a:off x="522518" y="391882"/>
            <a:ext cx="5110839" cy="617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800" dirty="0"/>
              <a:t>RESOURCES: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800" dirty="0"/>
              <a:t>Volunteers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Library lease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Money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Social capital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Partners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Staff</a:t>
            </a:r>
          </a:p>
          <a:p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60198-17F0-4D1C-8FC0-7C4C88A713E5}"/>
              </a:ext>
            </a:extLst>
          </p:cNvPr>
          <p:cNvSpPr txBox="1"/>
          <p:nvPr/>
        </p:nvSpPr>
        <p:spPr>
          <a:xfrm>
            <a:off x="6373589" y="391882"/>
            <a:ext cx="5110839" cy="6109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800" dirty="0"/>
              <a:t>RISKS: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800" dirty="0"/>
              <a:t>Cash flow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Buildings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Reputation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Equipment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Public liability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Staff liability</a:t>
            </a:r>
            <a:endParaRPr lang="en-GB" sz="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800" dirty="0"/>
          </a:p>
          <a:p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1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5072</TotalTime>
  <Words>97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Hallam</dc:creator>
  <cp:lastModifiedBy>John Hallam</cp:lastModifiedBy>
  <cp:revision>29</cp:revision>
  <dcterms:created xsi:type="dcterms:W3CDTF">2017-08-14T21:41:50Z</dcterms:created>
  <dcterms:modified xsi:type="dcterms:W3CDTF">2018-01-31T11:34:11Z</dcterms:modified>
</cp:coreProperties>
</file>