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8" r:id="rId5"/>
    <p:sldId id="276" r:id="rId6"/>
    <p:sldId id="267" r:id="rId7"/>
    <p:sldId id="272" r:id="rId8"/>
    <p:sldId id="277" r:id="rId9"/>
    <p:sldId id="275" r:id="rId10"/>
    <p:sldId id="273" r:id="rId11"/>
    <p:sldId id="274" r:id="rId12"/>
    <p:sldId id="269" r:id="rId13"/>
    <p:sldId id="270" r:id="rId14"/>
    <p:sldId id="278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28936-9EE4-42BD-8A08-06D746D90195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E8BC1-5DDE-45B4-A01E-838AE2BEE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217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200" y="6250543"/>
            <a:ext cx="1471612" cy="41267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90500" y="6339443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3399"/>
                </a:solidFill>
              </a:rPr>
              <a:t>Llyfrgell Maindee Library Fire Safety </a:t>
            </a:r>
          </a:p>
        </p:txBody>
      </p:sp>
    </p:spTree>
    <p:extLst>
      <p:ext uri="{BB962C8B-B14F-4D97-AF65-F5344CB8AC3E}">
        <p14:creationId xmlns:p14="http://schemas.microsoft.com/office/powerpoint/2010/main" val="319952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58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83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19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74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22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876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2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24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90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9B588-FD09-4379-B80A-691582182651}" type="datetimeFigureOut">
              <a:rPr lang="en-GB" smtClean="0"/>
              <a:t>21/02/2017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3E50F-26C4-4FA8-898B-B639F6313C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32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491" y="0"/>
            <a:ext cx="12776981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6400" y="381000"/>
            <a:ext cx="106553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Fire Safety </a:t>
            </a:r>
          </a:p>
          <a:p>
            <a:endParaRPr lang="en-GB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endParaRPr lang="en-GB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r>
              <a:rPr lang="en-GB" sz="6000" dirty="0">
                <a:latin typeface="Arial Rounded MT Bold" panose="020F0704030504030204" pitchFamily="34" charset="0"/>
              </a:rPr>
              <a:t>Llyfrgell Maindee Library</a:t>
            </a:r>
          </a:p>
          <a:p>
            <a:r>
              <a:rPr lang="en-GB" sz="6000" dirty="0">
                <a:latin typeface="Arial Rounded MT Bold" panose="020F0704030504030204" pitchFamily="34" charset="0"/>
              </a:rPr>
              <a:t>79 Chepstow Road</a:t>
            </a:r>
          </a:p>
          <a:p>
            <a:r>
              <a:rPr lang="en-GB" sz="6000" dirty="0">
                <a:latin typeface="Arial Rounded MT Bold" panose="020F0704030504030204" pitchFamily="34" charset="0"/>
              </a:rPr>
              <a:t>Newport NP19 8BY </a:t>
            </a:r>
          </a:p>
          <a:p>
            <a:r>
              <a:rPr lang="en-GB" sz="6000" b="1" dirty="0">
                <a:latin typeface="Arial Rounded MT Bold" panose="020F07040305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2319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14" y="248816"/>
            <a:ext cx="9162069" cy="559681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9650186" y="4572000"/>
            <a:ext cx="2302330" cy="1126672"/>
            <a:chOff x="9650186" y="4572000"/>
            <a:chExt cx="2302330" cy="1126672"/>
          </a:xfrm>
        </p:grpSpPr>
        <p:grpSp>
          <p:nvGrpSpPr>
            <p:cNvPr id="9" name="Group 8"/>
            <p:cNvGrpSpPr/>
            <p:nvPr/>
          </p:nvGrpSpPr>
          <p:grpSpPr>
            <a:xfrm>
              <a:off x="9650186" y="4572000"/>
              <a:ext cx="2220685" cy="1126672"/>
              <a:chOff x="9650186" y="4555671"/>
              <a:chExt cx="2220685" cy="112667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0335986" y="4555671"/>
                <a:ext cx="1534885" cy="112667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 rot="16200000">
                <a:off x="9429750" y="4776107"/>
                <a:ext cx="1126672" cy="685800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0091058" y="4784271"/>
              <a:ext cx="18614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WHY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82089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54" y="193899"/>
            <a:ext cx="8488817" cy="547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963623"/>
      </p:ext>
    </p:extLst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92100" y="330200"/>
            <a:ext cx="29972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ALARMS</a:t>
            </a:r>
          </a:p>
          <a:p>
            <a:endParaRPr lang="en-GB" sz="3200" dirty="0"/>
          </a:p>
          <a:p>
            <a:r>
              <a:rPr lang="en-GB" sz="3200" dirty="0"/>
              <a:t>There are three “break glass” points. </a:t>
            </a:r>
          </a:p>
          <a:p>
            <a:endParaRPr lang="en-GB" sz="3200" dirty="0"/>
          </a:p>
          <a:p>
            <a:r>
              <a:rPr lang="en-GB" sz="3200" dirty="0"/>
              <a:t>Press glass </a:t>
            </a:r>
          </a:p>
          <a:p>
            <a:r>
              <a:rPr lang="en-GB" sz="3200" dirty="0"/>
              <a:t>firmly to set off</a:t>
            </a:r>
          </a:p>
          <a:p>
            <a:r>
              <a:rPr lang="en-GB" sz="3200" dirty="0"/>
              <a:t>fire alarm</a:t>
            </a:r>
            <a:endParaRPr lang="en-GB" sz="4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975" y="165100"/>
            <a:ext cx="9001125" cy="60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78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737" y="170676"/>
            <a:ext cx="9001125" cy="60102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206638" y="795044"/>
            <a:ext cx="777422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200" dirty="0"/>
          </a:p>
          <a:p>
            <a:pPr algn="ctr"/>
            <a:r>
              <a:rPr lang="en-GB" sz="4400" dirty="0"/>
              <a:t>WATER </a:t>
            </a:r>
          </a:p>
          <a:p>
            <a:pPr algn="ctr"/>
            <a:endParaRPr lang="en-GB" sz="4400" dirty="0"/>
          </a:p>
          <a:p>
            <a:pPr algn="ctr"/>
            <a:r>
              <a:rPr lang="en-GB" sz="4400" dirty="0"/>
              <a:t>           CARBON DIOXIDE (CO2)</a:t>
            </a:r>
          </a:p>
          <a:p>
            <a:pPr algn="ctr"/>
            <a:r>
              <a:rPr lang="en-GB" sz="4400" dirty="0"/>
              <a:t>           </a:t>
            </a:r>
          </a:p>
          <a:p>
            <a:pPr algn="ctr"/>
            <a:endParaRPr lang="en-GB" sz="4400" dirty="0"/>
          </a:p>
          <a:p>
            <a:pPr algn="ctr"/>
            <a:r>
              <a:rPr lang="en-GB" sz="4400" dirty="0"/>
              <a:t>                                 FIRE BLANKET 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 flipH="1">
            <a:off x="3986894" y="1681843"/>
            <a:ext cx="3181349" cy="126448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8931729" y="939901"/>
            <a:ext cx="1828800" cy="59498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3986895" y="3118757"/>
            <a:ext cx="2038348" cy="4117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flipH="1">
            <a:off x="4711700" y="3118757"/>
            <a:ext cx="1313543" cy="114476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</p:cNvCxnSpPr>
          <p:nvPr/>
        </p:nvCxnSpPr>
        <p:spPr>
          <a:xfrm flipH="1" flipV="1">
            <a:off x="7331530" y="4898572"/>
            <a:ext cx="1208313" cy="6531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2954" y="920617"/>
            <a:ext cx="48815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FIRE EXTINGUISHERS</a:t>
            </a:r>
          </a:p>
          <a:p>
            <a:endParaRPr lang="en-GB" sz="3200" dirty="0"/>
          </a:p>
          <a:p>
            <a:r>
              <a:rPr lang="en-GB" sz="3200" dirty="0"/>
              <a:t>There are</a:t>
            </a:r>
          </a:p>
          <a:p>
            <a:r>
              <a:rPr lang="en-GB" sz="3200" dirty="0"/>
              <a:t>three types of</a:t>
            </a:r>
          </a:p>
          <a:p>
            <a:r>
              <a:rPr lang="en-GB" sz="3200" dirty="0"/>
              <a:t>extinguishers…</a:t>
            </a:r>
          </a:p>
          <a:p>
            <a:endParaRPr lang="en-GB" sz="3200" dirty="0"/>
          </a:p>
          <a:p>
            <a:r>
              <a:rPr lang="en-GB" sz="3200" dirty="0"/>
              <a:t>…for different</a:t>
            </a:r>
          </a:p>
          <a:p>
            <a:r>
              <a:rPr lang="en-GB" sz="3200" dirty="0"/>
              <a:t>types of fires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4605474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399" y="511629"/>
            <a:ext cx="7546543" cy="58085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6400" y="381000"/>
            <a:ext cx="8686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GAS</a:t>
            </a:r>
          </a:p>
          <a:p>
            <a:r>
              <a:rPr lang="en-GB" sz="3200" b="1" dirty="0"/>
              <a:t>The gas tap is in a </a:t>
            </a:r>
          </a:p>
          <a:p>
            <a:r>
              <a:rPr lang="en-GB" sz="3200" b="1" dirty="0"/>
              <a:t>wall cupboard in the </a:t>
            </a:r>
          </a:p>
          <a:p>
            <a:r>
              <a:rPr lang="en-GB" sz="3200" b="1" dirty="0"/>
              <a:t>corner of the library by </a:t>
            </a:r>
          </a:p>
          <a:p>
            <a:r>
              <a:rPr lang="en-GB" sz="3200" b="1" dirty="0"/>
              <a:t>the door to the lobby</a:t>
            </a:r>
          </a:p>
          <a:p>
            <a:endParaRPr lang="en-GB" sz="3200" b="1" dirty="0"/>
          </a:p>
          <a:p>
            <a:r>
              <a:rPr lang="en-GB" sz="3200" b="1" dirty="0"/>
              <a:t>ELECTRICITY</a:t>
            </a:r>
          </a:p>
          <a:p>
            <a:r>
              <a:rPr lang="en-GB" sz="3200" b="1" dirty="0"/>
              <a:t>The mains switch is in</a:t>
            </a:r>
          </a:p>
          <a:p>
            <a:r>
              <a:rPr lang="en-GB" sz="3200" b="1" dirty="0"/>
              <a:t>the cupboard in the </a:t>
            </a:r>
          </a:p>
          <a:p>
            <a:r>
              <a:rPr lang="en-GB" sz="3200" b="1" dirty="0"/>
              <a:t>corner of the small</a:t>
            </a:r>
          </a:p>
          <a:p>
            <a:r>
              <a:rPr lang="en-GB" sz="3200" b="1" dirty="0"/>
              <a:t>Meeting room    </a:t>
            </a:r>
          </a:p>
        </p:txBody>
      </p:sp>
    </p:spTree>
    <p:extLst>
      <p:ext uri="{BB962C8B-B14F-4D97-AF65-F5344CB8AC3E}">
        <p14:creationId xmlns:p14="http://schemas.microsoft.com/office/powerpoint/2010/main" val="835838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400" y="3810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Fire safety awareness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400" y="1730821"/>
            <a:ext cx="11201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/>
              <a:t>Never allow smoking in the library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/>
              <a:t>Keep fire exit routes clear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/>
              <a:t>Empty waste paper bins each day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/>
              <a:t>Report any risks or near misses and record then in the incident book.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9044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400" y="3810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What to do if you discover or suspect a </a:t>
            </a:r>
            <a:r>
              <a:rPr lang="en-GB" sz="3200" b="1" u="sng" dirty="0"/>
              <a:t>large</a:t>
            </a:r>
            <a:r>
              <a:rPr lang="en-GB" sz="3200" b="1" dirty="0"/>
              <a:t> fire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400" y="1191978"/>
            <a:ext cx="11201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Activate the fire alarm. 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Telephone 999 to call the fire and rescue service  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Start evacuating the building - </a:t>
            </a:r>
            <a:r>
              <a:rPr lang="en-GB" sz="3200" u="sng" dirty="0"/>
              <a:t>assist people who are frail</a:t>
            </a:r>
            <a:r>
              <a:rPr lang="en-GB" sz="3200" dirty="0"/>
              <a:t>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Close doors to confine the fire.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Move to the assembly area on Chepstow Road (or Police Station car park if fire is blocking main entrance). Stay upwind of the fire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Have someone who knows the location of the fire help emergency crew when they arrive. </a:t>
            </a:r>
          </a:p>
        </p:txBody>
      </p:sp>
    </p:spTree>
    <p:extLst>
      <p:ext uri="{BB962C8B-B14F-4D97-AF65-F5344CB8AC3E}">
        <p14:creationId xmlns:p14="http://schemas.microsoft.com/office/powerpoint/2010/main" val="294886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737" y="169862"/>
            <a:ext cx="9001125" cy="60102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2100" y="330200"/>
            <a:ext cx="2997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FIRE EXITS</a:t>
            </a:r>
          </a:p>
          <a:p>
            <a:endParaRPr lang="en-GB" sz="3200" dirty="0"/>
          </a:p>
          <a:p>
            <a:r>
              <a:rPr lang="en-GB" sz="3200" dirty="0"/>
              <a:t>(1) out onto Chepstow Rd</a:t>
            </a:r>
          </a:p>
          <a:p>
            <a:endParaRPr lang="en-GB" sz="3200" dirty="0"/>
          </a:p>
          <a:p>
            <a:r>
              <a:rPr lang="en-GB" sz="3200" dirty="0"/>
              <a:t>(2) into police car park</a:t>
            </a:r>
          </a:p>
          <a:p>
            <a:r>
              <a:rPr lang="en-GB" sz="3200" dirty="0"/>
              <a:t>    </a:t>
            </a:r>
          </a:p>
          <a:p>
            <a:r>
              <a:rPr lang="en-GB" sz="3200" dirty="0"/>
              <a:t>Use (1) unless</a:t>
            </a:r>
          </a:p>
          <a:p>
            <a:r>
              <a:rPr lang="en-GB" sz="3200" dirty="0"/>
              <a:t>blocked  </a:t>
            </a:r>
          </a:p>
          <a:p>
            <a:endParaRPr lang="en-GB" sz="4000" b="1" dirty="0"/>
          </a:p>
          <a:p>
            <a:endParaRPr lang="en-GB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67843" y="1191986"/>
            <a:ext cx="733152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If you are inside with the front door locked – </a:t>
            </a:r>
            <a:r>
              <a:rPr lang="en-GB" sz="3200" u="sng" dirty="0">
                <a:solidFill>
                  <a:srgbClr val="FF0000"/>
                </a:solidFill>
              </a:rPr>
              <a:t>leave the key in the lock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When the library is open the outer front door should always </a:t>
            </a:r>
            <a:r>
              <a:rPr lang="en-GB" sz="3200" u="sng" dirty="0">
                <a:solidFill>
                  <a:srgbClr val="FF0000"/>
                </a:solidFill>
              </a:rPr>
              <a:t>be hooked open</a:t>
            </a:r>
            <a:r>
              <a:rPr lang="en-GB" sz="3200" dirty="0">
                <a:solidFill>
                  <a:srgbClr val="FF0000"/>
                </a:solidFill>
              </a:rPr>
              <a:t>  </a:t>
            </a:r>
            <a:r>
              <a:rPr lang="en-GB" sz="3200" u="sng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53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92100" y="330200"/>
            <a:ext cx="29972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FIRE EXITS</a:t>
            </a:r>
          </a:p>
          <a:p>
            <a:endParaRPr lang="en-GB" sz="3200" dirty="0"/>
          </a:p>
          <a:p>
            <a:r>
              <a:rPr lang="en-GB" sz="3200" dirty="0"/>
              <a:t>Always keep these main routes to</a:t>
            </a:r>
          </a:p>
          <a:p>
            <a:r>
              <a:rPr lang="en-GB" sz="3200" dirty="0"/>
              <a:t>exits clear   </a:t>
            </a:r>
          </a:p>
          <a:p>
            <a:endParaRPr lang="en-GB" sz="3200" dirty="0"/>
          </a:p>
          <a:p>
            <a:r>
              <a:rPr lang="en-GB" sz="3200" dirty="0"/>
              <a:t>Nothing should  block a safe</a:t>
            </a:r>
          </a:p>
          <a:p>
            <a:r>
              <a:rPr lang="en-GB" sz="3200" dirty="0"/>
              <a:t>exit from the building </a:t>
            </a:r>
          </a:p>
          <a:p>
            <a:endParaRPr lang="en-GB" sz="4000" b="1" dirty="0"/>
          </a:p>
          <a:p>
            <a:endParaRPr lang="en-GB" sz="4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675" y="165100"/>
            <a:ext cx="9001125" cy="6010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67843" y="1240973"/>
            <a:ext cx="733152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Don’t let the lobby fill up with paper and card  – keep it clear of inflammable waste 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Check the rear exit is never blocked  </a:t>
            </a:r>
          </a:p>
        </p:txBody>
      </p:sp>
    </p:spTree>
    <p:extLst>
      <p:ext uri="{BB962C8B-B14F-4D97-AF65-F5344CB8AC3E}">
        <p14:creationId xmlns:p14="http://schemas.microsoft.com/office/powerpoint/2010/main" val="31183388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400" y="3810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Calling the Fire and Rescue Service – dial 999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400" y="1206500"/>
            <a:ext cx="11201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4000" dirty="0"/>
              <a:t>Don't be afraid to dial the fire service even if you're not sure if there is a fire 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4000" dirty="0"/>
              <a:t>Call 999 from the library phone or your mobile 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4000" dirty="0"/>
              <a:t>Don't think that someone else must have already rung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4000" dirty="0"/>
              <a:t>Call 999, no matter how small the fire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66183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400" y="3810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What to do if you discover a </a:t>
            </a:r>
            <a:r>
              <a:rPr lang="en-GB" sz="3200" b="1" u="sng" dirty="0"/>
              <a:t>small </a:t>
            </a:r>
            <a:r>
              <a:rPr lang="en-GB" sz="3200" b="1" dirty="0"/>
              <a:t>fire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6313" y="1191978"/>
            <a:ext cx="112014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Activate the fire alarm. 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Telephone 999 to call the fire and rescue service  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Start evacuating the building - </a:t>
            </a:r>
            <a:r>
              <a:rPr lang="en-GB" sz="3200" u="sng" dirty="0"/>
              <a:t>assist people who are frail</a:t>
            </a:r>
            <a:r>
              <a:rPr lang="en-GB" sz="3200" dirty="0"/>
              <a:t>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If you know how to use a fire extinguisher, and have a clear exit path behind you, bring the extinguisher to 10 feet from the fire.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Use the P-A-S-S procedure to use a fire extinguisher.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4586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400" y="3810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What to do if you discover a </a:t>
            </a:r>
            <a:r>
              <a:rPr lang="en-GB" sz="3200" b="1" u="sng" dirty="0"/>
              <a:t>small </a:t>
            </a:r>
            <a:r>
              <a:rPr lang="en-GB" sz="3200" b="1" dirty="0"/>
              <a:t>fire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6313" y="1191978"/>
            <a:ext cx="1120140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Activate the fire alarm. 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Telephone 999 to call the fire and rescue service  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Start evacuating the building - </a:t>
            </a:r>
            <a:r>
              <a:rPr lang="en-GB" sz="3200" u="sng" dirty="0"/>
              <a:t>assist people who are frail / disabled</a:t>
            </a:r>
            <a:r>
              <a:rPr lang="en-GB" sz="3200" dirty="0"/>
              <a:t>.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If you know how to use a fire extinguisher, and have a clear exit path behind you, bring the extinguisher to 10 feet from the fire.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Use the P-A-S-S procedure to use a fire extinguisher.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381000"/>
            <a:ext cx="11576957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355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400" y="3810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Fire Extinguisher Tips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6313" y="1191978"/>
            <a:ext cx="1120140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The ring pulls can be stiff - you may need to pull hard  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Stand between the fire and your fire exit – not the other way round or you might get trapped by the fire.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Do not stand over the fire when using an extinguisher - 10 </a:t>
            </a:r>
            <a:r>
              <a:rPr lang="en-GB" sz="3200" dirty="0" err="1"/>
              <a:t>ft</a:t>
            </a:r>
            <a:r>
              <a:rPr lang="en-GB" sz="3200" dirty="0"/>
              <a:t> (3 metres) away is a better and safer distance to work from.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Don’t use water on an electrical fire – water is a conductor!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Never hold the nozzle of a CO2 </a:t>
            </a:r>
            <a:r>
              <a:rPr lang="en-GB" sz="3200" dirty="0" err="1"/>
              <a:t>exstinguisher</a:t>
            </a:r>
            <a:r>
              <a:rPr lang="en-GB" sz="3200" dirty="0"/>
              <a:t> – it’s freezing!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0874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34" y="283910"/>
            <a:ext cx="6784461" cy="42227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361" y="283910"/>
            <a:ext cx="4428309" cy="553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63230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6804</TotalTime>
  <Words>602</Words>
  <Application>Microsoft Office PowerPoint</Application>
  <PresentationFormat>Widescreen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Gill Sans Ultra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Hallam</dc:creator>
  <cp:lastModifiedBy>John Hallam</cp:lastModifiedBy>
  <cp:revision>51</cp:revision>
  <dcterms:created xsi:type="dcterms:W3CDTF">2016-10-29T06:46:07Z</dcterms:created>
  <dcterms:modified xsi:type="dcterms:W3CDTF">2017-02-21T14:47:20Z</dcterms:modified>
</cp:coreProperties>
</file>